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3"/>
  </p:notesMasterIdLst>
  <p:sldIdLst>
    <p:sldId id="256" r:id="rId2"/>
    <p:sldId id="257" r:id="rId3"/>
    <p:sldId id="258" r:id="rId4"/>
    <p:sldId id="297" r:id="rId5"/>
    <p:sldId id="276" r:id="rId6"/>
    <p:sldId id="259" r:id="rId7"/>
    <p:sldId id="260" r:id="rId8"/>
    <p:sldId id="261" r:id="rId9"/>
    <p:sldId id="262" r:id="rId10"/>
    <p:sldId id="284" r:id="rId11"/>
    <p:sldId id="285" r:id="rId12"/>
    <p:sldId id="287" r:id="rId13"/>
    <p:sldId id="288" r:id="rId14"/>
    <p:sldId id="278" r:id="rId15"/>
    <p:sldId id="279" r:id="rId16"/>
    <p:sldId id="299" r:id="rId17"/>
    <p:sldId id="298" r:id="rId18"/>
    <p:sldId id="280" r:id="rId19"/>
    <p:sldId id="281" r:id="rId20"/>
    <p:sldId id="289" r:id="rId21"/>
    <p:sldId id="277" r:id="rId22"/>
    <p:sldId id="300" r:id="rId23"/>
    <p:sldId id="282" r:id="rId24"/>
    <p:sldId id="290" r:id="rId25"/>
    <p:sldId id="291" r:id="rId26"/>
    <p:sldId id="294" r:id="rId27"/>
    <p:sldId id="295" r:id="rId28"/>
    <p:sldId id="267" r:id="rId29"/>
    <p:sldId id="296" r:id="rId30"/>
    <p:sldId id="301" r:id="rId31"/>
    <p:sldId id="27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Lato" panose="020F0502020204030203" pitchFamily="34" charset="77"/>
      <p:regular r:id="rId38"/>
      <p:bold r:id="rId39"/>
      <p:italic r:id="rId40"/>
      <p:boldItalic r:id="rId41"/>
    </p:embeddedFont>
    <p:embeddedFont>
      <p:font typeface="Raleway" panose="020B0503030101060003" pitchFamily="34"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9688"/>
    <a:srgbClr val="00AB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8"/>
    <p:restoredTop sz="94204"/>
  </p:normalViewPr>
  <p:slideViewPr>
    <p:cSldViewPr snapToGrid="0">
      <p:cViewPr varScale="1">
        <p:scale>
          <a:sx n="140" d="100"/>
          <a:sy n="140" d="100"/>
        </p:scale>
        <p:origin x="8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C495F-E6F0-8840-9912-372F5DD1B77C}"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zh-CN" altLang="en-US"/>
        </a:p>
      </dgm:t>
    </dgm:pt>
    <dgm:pt modelId="{D2FF4039-6870-3C4E-A32C-5DC259C69CCA}">
      <dgm:prSet custT="1"/>
      <dgm:spPr/>
      <dgm:t>
        <a:bodyPr/>
        <a:lstStyle/>
        <a:p>
          <a:r>
            <a:rPr kumimoji="1" lang="en-US" sz="1800" b="0" i="0" dirty="0"/>
            <a:t>Bootstrap N samples</a:t>
          </a:r>
          <a:endParaRPr lang="zh-CN" sz="1800" dirty="0"/>
        </a:p>
      </dgm:t>
    </dgm:pt>
    <dgm:pt modelId="{17D7CB9F-C0ED-5647-AC43-457026A68923}" type="parTrans" cxnId="{59BEE88F-7A39-B940-B982-BE6985808151}">
      <dgm:prSet/>
      <dgm:spPr/>
      <dgm:t>
        <a:bodyPr/>
        <a:lstStyle/>
        <a:p>
          <a:endParaRPr lang="zh-CN" altLang="en-US" sz="1800"/>
        </a:p>
      </dgm:t>
    </dgm:pt>
    <dgm:pt modelId="{BC396CF9-F3F7-BD44-ACD8-B455B92225B1}" type="sibTrans" cxnId="{59BEE88F-7A39-B940-B982-BE6985808151}">
      <dgm:prSet/>
      <dgm:spPr/>
      <dgm:t>
        <a:bodyPr/>
        <a:lstStyle/>
        <a:p>
          <a:endParaRPr lang="zh-CN" altLang="en-US" sz="1800"/>
        </a:p>
      </dgm:t>
    </dgm:pt>
    <dgm:pt modelId="{B5704154-B36D-CE42-B508-09D9DB40D725}">
      <dgm:prSet custT="1"/>
      <dgm:spPr/>
      <dgm:t>
        <a:bodyPr/>
        <a:lstStyle/>
        <a:p>
          <a:r>
            <a:rPr kumimoji="1" lang="en-US" sz="1800" b="0" i="0" dirty="0"/>
            <a:t>Compare R square</a:t>
          </a:r>
          <a:endParaRPr lang="zh-CN" sz="1800" dirty="0"/>
        </a:p>
      </dgm:t>
    </dgm:pt>
    <dgm:pt modelId="{392F26E1-6F3A-C747-B760-96371184CBFB}" type="parTrans" cxnId="{27CF7023-E510-8749-B9E3-566C742621B1}">
      <dgm:prSet/>
      <dgm:spPr/>
      <dgm:t>
        <a:bodyPr/>
        <a:lstStyle/>
        <a:p>
          <a:endParaRPr lang="zh-CN" altLang="en-US" sz="1800"/>
        </a:p>
      </dgm:t>
    </dgm:pt>
    <dgm:pt modelId="{D8160B29-94C2-8343-A711-80546016F592}" type="sibTrans" cxnId="{27CF7023-E510-8749-B9E3-566C742621B1}">
      <dgm:prSet/>
      <dgm:spPr/>
      <dgm:t>
        <a:bodyPr/>
        <a:lstStyle/>
        <a:p>
          <a:endParaRPr lang="zh-CN" altLang="en-US" sz="1800"/>
        </a:p>
      </dgm:t>
    </dgm:pt>
    <dgm:pt modelId="{8B1376B5-F80F-174F-899C-C0CAFF30ABF7}">
      <dgm:prSet custT="1"/>
      <dgm:spPr/>
      <dgm:t>
        <a:bodyPr/>
        <a:lstStyle/>
        <a:p>
          <a:r>
            <a:rPr kumimoji="1" lang="en-US" sz="1800" b="0" i="0" dirty="0"/>
            <a:t>Keep the Best</a:t>
          </a:r>
          <a:r>
            <a:rPr kumimoji="1" lang="zh-CN" altLang="en-US" sz="1800" b="0" i="0" dirty="0"/>
            <a:t> </a:t>
          </a:r>
          <a:r>
            <a:rPr kumimoji="1" lang="en-US" altLang="zh-CN" sz="1800" b="0" i="0" dirty="0"/>
            <a:t>N</a:t>
          </a:r>
          <a:r>
            <a:rPr kumimoji="1" lang="en-US" sz="1800" b="0" i="0" dirty="0"/>
            <a:t> models</a:t>
          </a:r>
          <a:endParaRPr lang="zh-CN" sz="1800" dirty="0"/>
        </a:p>
      </dgm:t>
    </dgm:pt>
    <dgm:pt modelId="{A2F7FA17-54F8-2149-976E-ECCB0EDC22BB}" type="parTrans" cxnId="{93361B48-FF2E-2947-A677-680A2E627885}">
      <dgm:prSet/>
      <dgm:spPr/>
      <dgm:t>
        <a:bodyPr/>
        <a:lstStyle/>
        <a:p>
          <a:endParaRPr lang="zh-CN" altLang="en-US" sz="1800"/>
        </a:p>
      </dgm:t>
    </dgm:pt>
    <dgm:pt modelId="{DC4482BA-ED55-8046-B431-66C09AAA99B7}" type="sibTrans" cxnId="{93361B48-FF2E-2947-A677-680A2E627885}">
      <dgm:prSet/>
      <dgm:spPr/>
      <dgm:t>
        <a:bodyPr/>
        <a:lstStyle/>
        <a:p>
          <a:endParaRPr lang="zh-CN" altLang="en-US" sz="1800"/>
        </a:p>
      </dgm:t>
    </dgm:pt>
    <dgm:pt modelId="{307C9A3A-54D3-034C-8965-5D9D2A583D2D}">
      <dgm:prSet/>
      <dgm:spPr/>
      <dgm:t>
        <a:bodyPr/>
        <a:lstStyle/>
        <a:p>
          <a:r>
            <a:rPr lang="en-US" altLang="zh-CN" dirty="0"/>
            <a:t>Train on Each models</a:t>
          </a:r>
          <a:endParaRPr lang="zh-CN" altLang="en-US" dirty="0"/>
        </a:p>
      </dgm:t>
    </dgm:pt>
    <dgm:pt modelId="{A199E27D-A659-1C4D-8531-99376D58C6E9}" type="parTrans" cxnId="{93130A33-A656-5946-9B54-11F661E93516}">
      <dgm:prSet/>
      <dgm:spPr/>
      <dgm:t>
        <a:bodyPr/>
        <a:lstStyle/>
        <a:p>
          <a:endParaRPr lang="zh-CN" altLang="en-US"/>
        </a:p>
      </dgm:t>
    </dgm:pt>
    <dgm:pt modelId="{B29AB848-034C-B74A-87AE-8A8920B7F137}" type="sibTrans" cxnId="{93130A33-A656-5946-9B54-11F661E93516}">
      <dgm:prSet/>
      <dgm:spPr/>
      <dgm:t>
        <a:bodyPr/>
        <a:lstStyle/>
        <a:p>
          <a:endParaRPr lang="zh-CN" altLang="en-US"/>
        </a:p>
      </dgm:t>
    </dgm:pt>
    <dgm:pt modelId="{A9748720-8690-3E49-A6F9-1B0DD28681C6}">
      <dgm:prSet/>
      <dgm:spPr/>
      <dgm:t>
        <a:bodyPr/>
        <a:lstStyle/>
        <a:p>
          <a:r>
            <a:rPr lang="en-US" altLang="zh-CN" dirty="0"/>
            <a:t>Average results</a:t>
          </a:r>
          <a:endParaRPr lang="zh-CN" altLang="en-US" dirty="0"/>
        </a:p>
      </dgm:t>
    </dgm:pt>
    <dgm:pt modelId="{086A1201-1F99-A24B-8CEB-65738BBD5C8F}" type="parTrans" cxnId="{164B4EF9-F49E-1C46-B765-4C0F28188AD8}">
      <dgm:prSet/>
      <dgm:spPr/>
      <dgm:t>
        <a:bodyPr/>
        <a:lstStyle/>
        <a:p>
          <a:endParaRPr lang="zh-CN" altLang="en-US"/>
        </a:p>
      </dgm:t>
    </dgm:pt>
    <dgm:pt modelId="{0D6A7127-484D-1241-9669-A3B0B4BFC3CE}" type="sibTrans" cxnId="{164B4EF9-F49E-1C46-B765-4C0F28188AD8}">
      <dgm:prSet/>
      <dgm:spPr/>
      <dgm:t>
        <a:bodyPr/>
        <a:lstStyle/>
        <a:p>
          <a:endParaRPr lang="zh-CN" altLang="en-US"/>
        </a:p>
      </dgm:t>
    </dgm:pt>
    <dgm:pt modelId="{6147EFF5-F920-8246-AD16-8A457920A960}" type="pres">
      <dgm:prSet presAssocID="{556C495F-E6F0-8840-9912-372F5DD1B77C}" presName="Name0" presStyleCnt="0">
        <dgm:presLayoutVars>
          <dgm:dir/>
          <dgm:animOne val="branch"/>
          <dgm:animLvl val="lvl"/>
        </dgm:presLayoutVars>
      </dgm:prSet>
      <dgm:spPr/>
    </dgm:pt>
    <dgm:pt modelId="{E67232C6-4AF4-3941-AD6C-9B63C4A1B090}" type="pres">
      <dgm:prSet presAssocID="{D2FF4039-6870-3C4E-A32C-5DC259C69CCA}" presName="chaos" presStyleCnt="0"/>
      <dgm:spPr/>
    </dgm:pt>
    <dgm:pt modelId="{BB4039C9-2C59-4C4B-8D37-BE183871F2E1}" type="pres">
      <dgm:prSet presAssocID="{D2FF4039-6870-3C4E-A32C-5DC259C69CCA}" presName="parTx1" presStyleLbl="revTx" presStyleIdx="0" presStyleCnt="4"/>
      <dgm:spPr/>
    </dgm:pt>
    <dgm:pt modelId="{192526FA-EAF0-B846-991B-8DCBFE8C5EDA}" type="pres">
      <dgm:prSet presAssocID="{D2FF4039-6870-3C4E-A32C-5DC259C69CCA}" presName="c1" presStyleLbl="node1" presStyleIdx="0" presStyleCnt="19"/>
      <dgm:spPr/>
    </dgm:pt>
    <dgm:pt modelId="{AD68493F-223B-2E46-A71E-E415F7496B28}" type="pres">
      <dgm:prSet presAssocID="{D2FF4039-6870-3C4E-A32C-5DC259C69CCA}" presName="c2" presStyleLbl="node1" presStyleIdx="1" presStyleCnt="19"/>
      <dgm:spPr/>
    </dgm:pt>
    <dgm:pt modelId="{878DEC95-3405-CD46-8A62-233A0188EB2A}" type="pres">
      <dgm:prSet presAssocID="{D2FF4039-6870-3C4E-A32C-5DC259C69CCA}" presName="c3" presStyleLbl="node1" presStyleIdx="2" presStyleCnt="19"/>
      <dgm:spPr/>
    </dgm:pt>
    <dgm:pt modelId="{9020E041-29A7-6D4E-AFAE-20A78FFC6206}" type="pres">
      <dgm:prSet presAssocID="{D2FF4039-6870-3C4E-A32C-5DC259C69CCA}" presName="c4" presStyleLbl="node1" presStyleIdx="3" presStyleCnt="19"/>
      <dgm:spPr/>
    </dgm:pt>
    <dgm:pt modelId="{5346B3E2-63F8-0C46-8DFF-08E212450A6E}" type="pres">
      <dgm:prSet presAssocID="{D2FF4039-6870-3C4E-A32C-5DC259C69CCA}" presName="c5" presStyleLbl="node1" presStyleIdx="4" presStyleCnt="19"/>
      <dgm:spPr/>
    </dgm:pt>
    <dgm:pt modelId="{D41670C7-474F-C14F-BB1E-8334E76CB890}" type="pres">
      <dgm:prSet presAssocID="{D2FF4039-6870-3C4E-A32C-5DC259C69CCA}" presName="c6" presStyleLbl="node1" presStyleIdx="5" presStyleCnt="19"/>
      <dgm:spPr/>
    </dgm:pt>
    <dgm:pt modelId="{24FD2D74-DF06-DC41-9C56-BCF5703814EA}" type="pres">
      <dgm:prSet presAssocID="{D2FF4039-6870-3C4E-A32C-5DC259C69CCA}" presName="c7" presStyleLbl="node1" presStyleIdx="6" presStyleCnt="19"/>
      <dgm:spPr/>
    </dgm:pt>
    <dgm:pt modelId="{C397DA4E-9F32-224C-A190-648356236E00}" type="pres">
      <dgm:prSet presAssocID="{D2FF4039-6870-3C4E-A32C-5DC259C69CCA}" presName="c8" presStyleLbl="node1" presStyleIdx="7" presStyleCnt="19"/>
      <dgm:spPr/>
    </dgm:pt>
    <dgm:pt modelId="{90992533-A71A-E145-8CC9-2F9F0F542B79}" type="pres">
      <dgm:prSet presAssocID="{D2FF4039-6870-3C4E-A32C-5DC259C69CCA}" presName="c9" presStyleLbl="node1" presStyleIdx="8" presStyleCnt="19"/>
      <dgm:spPr/>
    </dgm:pt>
    <dgm:pt modelId="{29CFD810-A06F-A348-9AFF-2D05352F6A70}" type="pres">
      <dgm:prSet presAssocID="{D2FF4039-6870-3C4E-A32C-5DC259C69CCA}" presName="c10" presStyleLbl="node1" presStyleIdx="9" presStyleCnt="19"/>
      <dgm:spPr/>
    </dgm:pt>
    <dgm:pt modelId="{180EBC6E-D9EE-E141-B6F7-2C7520239301}" type="pres">
      <dgm:prSet presAssocID="{D2FF4039-6870-3C4E-A32C-5DC259C69CCA}" presName="c11" presStyleLbl="node1" presStyleIdx="10" presStyleCnt="19"/>
      <dgm:spPr/>
    </dgm:pt>
    <dgm:pt modelId="{38DC7539-6984-3E43-89C2-41D7F64B682C}" type="pres">
      <dgm:prSet presAssocID="{D2FF4039-6870-3C4E-A32C-5DC259C69CCA}" presName="c12" presStyleLbl="node1" presStyleIdx="11" presStyleCnt="19"/>
      <dgm:spPr/>
    </dgm:pt>
    <dgm:pt modelId="{F8B92E9A-5B49-AB48-B679-0BD1698B01AF}" type="pres">
      <dgm:prSet presAssocID="{D2FF4039-6870-3C4E-A32C-5DC259C69CCA}" presName="c13" presStyleLbl="node1" presStyleIdx="12" presStyleCnt="19"/>
      <dgm:spPr/>
    </dgm:pt>
    <dgm:pt modelId="{C64CF6C2-F92A-D54D-9AC7-68C70F607760}" type="pres">
      <dgm:prSet presAssocID="{D2FF4039-6870-3C4E-A32C-5DC259C69CCA}" presName="c14" presStyleLbl="node1" presStyleIdx="13" presStyleCnt="19"/>
      <dgm:spPr/>
    </dgm:pt>
    <dgm:pt modelId="{2542F5EA-1C25-4543-8BDC-F83CC85ED362}" type="pres">
      <dgm:prSet presAssocID="{D2FF4039-6870-3C4E-A32C-5DC259C69CCA}" presName="c15" presStyleLbl="node1" presStyleIdx="14" presStyleCnt="19"/>
      <dgm:spPr/>
    </dgm:pt>
    <dgm:pt modelId="{9F367D23-0950-634F-BD22-334A1738014A}" type="pres">
      <dgm:prSet presAssocID="{D2FF4039-6870-3C4E-A32C-5DC259C69CCA}" presName="c16" presStyleLbl="node1" presStyleIdx="15" presStyleCnt="19"/>
      <dgm:spPr/>
    </dgm:pt>
    <dgm:pt modelId="{A7D0C240-E827-AC46-B055-248538BFCBB3}" type="pres">
      <dgm:prSet presAssocID="{D2FF4039-6870-3C4E-A32C-5DC259C69CCA}" presName="c17" presStyleLbl="node1" presStyleIdx="16" presStyleCnt="19"/>
      <dgm:spPr/>
    </dgm:pt>
    <dgm:pt modelId="{45347A4A-84C6-B04E-9E35-EDC4D2886769}" type="pres">
      <dgm:prSet presAssocID="{D2FF4039-6870-3C4E-A32C-5DC259C69CCA}" presName="c18" presStyleLbl="node1" presStyleIdx="17" presStyleCnt="19"/>
      <dgm:spPr/>
    </dgm:pt>
    <dgm:pt modelId="{FC6DB3B6-304C-0C4D-88CE-8E4BFB5247D0}" type="pres">
      <dgm:prSet presAssocID="{BC396CF9-F3F7-BD44-ACD8-B455B92225B1}" presName="chevronComposite1" presStyleCnt="0"/>
      <dgm:spPr/>
    </dgm:pt>
    <dgm:pt modelId="{B31E0ACC-B23E-4B4F-BBC3-95C0FCD4AC05}" type="pres">
      <dgm:prSet presAssocID="{BC396CF9-F3F7-BD44-ACD8-B455B92225B1}" presName="chevron1" presStyleLbl="sibTrans2D1" presStyleIdx="0" presStyleCnt="4"/>
      <dgm:spPr/>
    </dgm:pt>
    <dgm:pt modelId="{AA1D99C7-DEA5-B042-83CB-9396C4C478F3}" type="pres">
      <dgm:prSet presAssocID="{BC396CF9-F3F7-BD44-ACD8-B455B92225B1}" presName="spChevron1" presStyleCnt="0"/>
      <dgm:spPr/>
    </dgm:pt>
    <dgm:pt modelId="{214A3963-25E9-D44D-9119-94FE6E842D4C}" type="pres">
      <dgm:prSet presAssocID="{B5704154-B36D-CE42-B508-09D9DB40D725}" presName="middle" presStyleCnt="0"/>
      <dgm:spPr/>
    </dgm:pt>
    <dgm:pt modelId="{65E45125-C9A3-AB44-99B8-513D4582A1EE}" type="pres">
      <dgm:prSet presAssocID="{B5704154-B36D-CE42-B508-09D9DB40D725}" presName="parTxMid" presStyleLbl="revTx" presStyleIdx="1" presStyleCnt="4"/>
      <dgm:spPr/>
    </dgm:pt>
    <dgm:pt modelId="{1ADA3383-F3DB-464C-8EB4-3C1470B22697}" type="pres">
      <dgm:prSet presAssocID="{B5704154-B36D-CE42-B508-09D9DB40D725}" presName="spMid" presStyleCnt="0"/>
      <dgm:spPr/>
    </dgm:pt>
    <dgm:pt modelId="{0654C73F-A6F5-D14A-8E9E-F29D7E54333E}" type="pres">
      <dgm:prSet presAssocID="{D8160B29-94C2-8343-A711-80546016F592}" presName="chevronComposite1" presStyleCnt="0"/>
      <dgm:spPr/>
    </dgm:pt>
    <dgm:pt modelId="{8641323B-1E31-9948-9530-226D3BDED9C6}" type="pres">
      <dgm:prSet presAssocID="{D8160B29-94C2-8343-A711-80546016F592}" presName="chevron1" presStyleLbl="sibTrans2D1" presStyleIdx="1" presStyleCnt="4"/>
      <dgm:spPr/>
    </dgm:pt>
    <dgm:pt modelId="{E4E7354B-E541-9949-BAFD-1F6B6F30443D}" type="pres">
      <dgm:prSet presAssocID="{D8160B29-94C2-8343-A711-80546016F592}" presName="spChevron1" presStyleCnt="0"/>
      <dgm:spPr/>
    </dgm:pt>
    <dgm:pt modelId="{D8414459-6C85-F048-987A-843361AF096B}" type="pres">
      <dgm:prSet presAssocID="{8B1376B5-F80F-174F-899C-C0CAFF30ABF7}" presName="middle" presStyleCnt="0"/>
      <dgm:spPr/>
    </dgm:pt>
    <dgm:pt modelId="{7B6AC912-AF8D-0042-9D7D-75CB72E1153E}" type="pres">
      <dgm:prSet presAssocID="{8B1376B5-F80F-174F-899C-C0CAFF30ABF7}" presName="parTxMid" presStyleLbl="revTx" presStyleIdx="2" presStyleCnt="4"/>
      <dgm:spPr/>
    </dgm:pt>
    <dgm:pt modelId="{65835443-61A1-F648-8CD1-D583AAE52C70}" type="pres">
      <dgm:prSet presAssocID="{8B1376B5-F80F-174F-899C-C0CAFF30ABF7}" presName="spMid" presStyleCnt="0"/>
      <dgm:spPr/>
    </dgm:pt>
    <dgm:pt modelId="{F5FAA65C-CF18-554F-844C-21D764066E86}" type="pres">
      <dgm:prSet presAssocID="{DC4482BA-ED55-8046-B431-66C09AAA99B7}" presName="chevronComposite1" presStyleCnt="0"/>
      <dgm:spPr/>
    </dgm:pt>
    <dgm:pt modelId="{0DCA2B28-41A9-7E40-9307-C93DAFBFEB8D}" type="pres">
      <dgm:prSet presAssocID="{DC4482BA-ED55-8046-B431-66C09AAA99B7}" presName="chevron1" presStyleLbl="sibTrans2D1" presStyleIdx="2" presStyleCnt="4"/>
      <dgm:spPr/>
    </dgm:pt>
    <dgm:pt modelId="{71857459-B492-1D48-B5F8-DE095D03380E}" type="pres">
      <dgm:prSet presAssocID="{DC4482BA-ED55-8046-B431-66C09AAA99B7}" presName="spChevron1" presStyleCnt="0"/>
      <dgm:spPr/>
    </dgm:pt>
    <dgm:pt modelId="{CB87528A-10E7-E749-81D1-4BBCCE3BD4CB}" type="pres">
      <dgm:prSet presAssocID="{307C9A3A-54D3-034C-8965-5D9D2A583D2D}" presName="middle" presStyleCnt="0"/>
      <dgm:spPr/>
    </dgm:pt>
    <dgm:pt modelId="{9ADE5ED7-E68E-9D4A-B7D3-25524E9FA1EF}" type="pres">
      <dgm:prSet presAssocID="{307C9A3A-54D3-034C-8965-5D9D2A583D2D}" presName="parTxMid" presStyleLbl="revTx" presStyleIdx="3" presStyleCnt="4"/>
      <dgm:spPr/>
    </dgm:pt>
    <dgm:pt modelId="{D22AC14D-0C3A-E447-84B6-4763B5AFE8C0}" type="pres">
      <dgm:prSet presAssocID="{307C9A3A-54D3-034C-8965-5D9D2A583D2D}" presName="spMid" presStyleCnt="0"/>
      <dgm:spPr/>
    </dgm:pt>
    <dgm:pt modelId="{7989921C-CC97-EE49-BB74-B27FE2E2AF88}" type="pres">
      <dgm:prSet presAssocID="{B29AB848-034C-B74A-87AE-8A8920B7F137}" presName="chevronComposite1" presStyleCnt="0"/>
      <dgm:spPr/>
    </dgm:pt>
    <dgm:pt modelId="{D206AADF-4904-5540-9445-7CA0536BA0A5}" type="pres">
      <dgm:prSet presAssocID="{B29AB848-034C-B74A-87AE-8A8920B7F137}" presName="chevron1" presStyleLbl="sibTrans2D1" presStyleIdx="3" presStyleCnt="4"/>
      <dgm:spPr/>
    </dgm:pt>
    <dgm:pt modelId="{89CF8E2C-53AF-9D41-8F34-F1A26FE5EC39}" type="pres">
      <dgm:prSet presAssocID="{B29AB848-034C-B74A-87AE-8A8920B7F137}" presName="spChevron1" presStyleCnt="0"/>
      <dgm:spPr/>
    </dgm:pt>
    <dgm:pt modelId="{0393E87C-28A7-A647-A467-B220B13B43AF}" type="pres">
      <dgm:prSet presAssocID="{A9748720-8690-3E49-A6F9-1B0DD28681C6}" presName="last" presStyleCnt="0"/>
      <dgm:spPr/>
    </dgm:pt>
    <dgm:pt modelId="{75B2DABE-4CD4-AD44-B7F8-6A015F0A5209}" type="pres">
      <dgm:prSet presAssocID="{A9748720-8690-3E49-A6F9-1B0DD28681C6}" presName="circleTx" presStyleLbl="node1" presStyleIdx="18" presStyleCnt="19"/>
      <dgm:spPr/>
    </dgm:pt>
    <dgm:pt modelId="{BC5F08B1-9D6A-6F4A-8302-B6A95C24A8F8}" type="pres">
      <dgm:prSet presAssocID="{A9748720-8690-3E49-A6F9-1B0DD28681C6}" presName="spN" presStyleCnt="0"/>
      <dgm:spPr/>
    </dgm:pt>
  </dgm:ptLst>
  <dgm:cxnLst>
    <dgm:cxn modelId="{27CF7023-E510-8749-B9E3-566C742621B1}" srcId="{556C495F-E6F0-8840-9912-372F5DD1B77C}" destId="{B5704154-B36D-CE42-B508-09D9DB40D725}" srcOrd="1" destOrd="0" parTransId="{392F26E1-6F3A-C747-B760-96371184CBFB}" sibTransId="{D8160B29-94C2-8343-A711-80546016F592}"/>
    <dgm:cxn modelId="{93130A33-A656-5946-9B54-11F661E93516}" srcId="{556C495F-E6F0-8840-9912-372F5DD1B77C}" destId="{307C9A3A-54D3-034C-8965-5D9D2A583D2D}" srcOrd="3" destOrd="0" parTransId="{A199E27D-A659-1C4D-8531-99376D58C6E9}" sibTransId="{B29AB848-034C-B74A-87AE-8A8920B7F137}"/>
    <dgm:cxn modelId="{B90CF741-15D0-7644-B4FB-1241C71DB642}" type="presOf" srcId="{B5704154-B36D-CE42-B508-09D9DB40D725}" destId="{65E45125-C9A3-AB44-99B8-513D4582A1EE}" srcOrd="0" destOrd="0" presId="urn:microsoft.com/office/officeart/2009/3/layout/RandomtoResultProcess"/>
    <dgm:cxn modelId="{93361B48-FF2E-2947-A677-680A2E627885}" srcId="{556C495F-E6F0-8840-9912-372F5DD1B77C}" destId="{8B1376B5-F80F-174F-899C-C0CAFF30ABF7}" srcOrd="2" destOrd="0" parTransId="{A2F7FA17-54F8-2149-976E-ECCB0EDC22BB}" sibTransId="{DC4482BA-ED55-8046-B431-66C09AAA99B7}"/>
    <dgm:cxn modelId="{D9670575-0363-3F42-A950-F98FBA5DAAFF}" type="presOf" srcId="{307C9A3A-54D3-034C-8965-5D9D2A583D2D}" destId="{9ADE5ED7-E68E-9D4A-B7D3-25524E9FA1EF}" srcOrd="0" destOrd="0" presId="urn:microsoft.com/office/officeart/2009/3/layout/RandomtoResultProcess"/>
    <dgm:cxn modelId="{59BEE88F-7A39-B940-B982-BE6985808151}" srcId="{556C495F-E6F0-8840-9912-372F5DD1B77C}" destId="{D2FF4039-6870-3C4E-A32C-5DC259C69CCA}" srcOrd="0" destOrd="0" parTransId="{17D7CB9F-C0ED-5647-AC43-457026A68923}" sibTransId="{BC396CF9-F3F7-BD44-ACD8-B455B92225B1}"/>
    <dgm:cxn modelId="{65AD65BB-15C1-EB40-A8F7-7D1B7B877645}" type="presOf" srcId="{A9748720-8690-3E49-A6F9-1B0DD28681C6}" destId="{75B2DABE-4CD4-AD44-B7F8-6A015F0A5209}" srcOrd="0" destOrd="0" presId="urn:microsoft.com/office/officeart/2009/3/layout/RandomtoResultProcess"/>
    <dgm:cxn modelId="{E9D1E1D0-7CDA-5046-8FDF-21C727AFCC0A}" type="presOf" srcId="{556C495F-E6F0-8840-9912-372F5DD1B77C}" destId="{6147EFF5-F920-8246-AD16-8A457920A960}" srcOrd="0" destOrd="0" presId="urn:microsoft.com/office/officeart/2009/3/layout/RandomtoResultProcess"/>
    <dgm:cxn modelId="{C07417EB-1AAA-7249-A2C4-4CD0DCB8C6B0}" type="presOf" srcId="{8B1376B5-F80F-174F-899C-C0CAFF30ABF7}" destId="{7B6AC912-AF8D-0042-9D7D-75CB72E1153E}" srcOrd="0" destOrd="0" presId="urn:microsoft.com/office/officeart/2009/3/layout/RandomtoResultProcess"/>
    <dgm:cxn modelId="{480DC7EC-8D56-A44D-BADB-A9F8DB87FE88}" type="presOf" srcId="{D2FF4039-6870-3C4E-A32C-5DC259C69CCA}" destId="{BB4039C9-2C59-4C4B-8D37-BE183871F2E1}" srcOrd="0" destOrd="0" presId="urn:microsoft.com/office/officeart/2009/3/layout/RandomtoResultProcess"/>
    <dgm:cxn modelId="{164B4EF9-F49E-1C46-B765-4C0F28188AD8}" srcId="{556C495F-E6F0-8840-9912-372F5DD1B77C}" destId="{A9748720-8690-3E49-A6F9-1B0DD28681C6}" srcOrd="4" destOrd="0" parTransId="{086A1201-1F99-A24B-8CEB-65738BBD5C8F}" sibTransId="{0D6A7127-484D-1241-9669-A3B0B4BFC3CE}"/>
    <dgm:cxn modelId="{5326526B-E965-504F-A3F8-490020AC4AC3}" type="presParOf" srcId="{6147EFF5-F920-8246-AD16-8A457920A960}" destId="{E67232C6-4AF4-3941-AD6C-9B63C4A1B090}" srcOrd="0" destOrd="0" presId="urn:microsoft.com/office/officeart/2009/3/layout/RandomtoResultProcess"/>
    <dgm:cxn modelId="{7DF85637-824F-874F-A1FE-71CB845EED3E}" type="presParOf" srcId="{E67232C6-4AF4-3941-AD6C-9B63C4A1B090}" destId="{BB4039C9-2C59-4C4B-8D37-BE183871F2E1}" srcOrd="0" destOrd="0" presId="urn:microsoft.com/office/officeart/2009/3/layout/RandomtoResultProcess"/>
    <dgm:cxn modelId="{6C5FB676-BE2D-A84E-A4B5-242A5F1F77EE}" type="presParOf" srcId="{E67232C6-4AF4-3941-AD6C-9B63C4A1B090}" destId="{192526FA-EAF0-B846-991B-8DCBFE8C5EDA}" srcOrd="1" destOrd="0" presId="urn:microsoft.com/office/officeart/2009/3/layout/RandomtoResultProcess"/>
    <dgm:cxn modelId="{2A72CB30-16BE-4A4F-B7A5-6F21268A5883}" type="presParOf" srcId="{E67232C6-4AF4-3941-AD6C-9B63C4A1B090}" destId="{AD68493F-223B-2E46-A71E-E415F7496B28}" srcOrd="2" destOrd="0" presId="urn:microsoft.com/office/officeart/2009/3/layout/RandomtoResultProcess"/>
    <dgm:cxn modelId="{843455FD-E46F-B74A-BCD8-B7893C02CA44}" type="presParOf" srcId="{E67232C6-4AF4-3941-AD6C-9B63C4A1B090}" destId="{878DEC95-3405-CD46-8A62-233A0188EB2A}" srcOrd="3" destOrd="0" presId="urn:microsoft.com/office/officeart/2009/3/layout/RandomtoResultProcess"/>
    <dgm:cxn modelId="{C0E0679A-3535-8049-A19A-B603F41CBF10}" type="presParOf" srcId="{E67232C6-4AF4-3941-AD6C-9B63C4A1B090}" destId="{9020E041-29A7-6D4E-AFAE-20A78FFC6206}" srcOrd="4" destOrd="0" presId="urn:microsoft.com/office/officeart/2009/3/layout/RandomtoResultProcess"/>
    <dgm:cxn modelId="{B20D400C-3B38-D04C-A0EB-642F26FD35A3}" type="presParOf" srcId="{E67232C6-4AF4-3941-AD6C-9B63C4A1B090}" destId="{5346B3E2-63F8-0C46-8DFF-08E212450A6E}" srcOrd="5" destOrd="0" presId="urn:microsoft.com/office/officeart/2009/3/layout/RandomtoResultProcess"/>
    <dgm:cxn modelId="{48941892-1D05-0440-8597-AED4B0C4EC43}" type="presParOf" srcId="{E67232C6-4AF4-3941-AD6C-9B63C4A1B090}" destId="{D41670C7-474F-C14F-BB1E-8334E76CB890}" srcOrd="6" destOrd="0" presId="urn:microsoft.com/office/officeart/2009/3/layout/RandomtoResultProcess"/>
    <dgm:cxn modelId="{61899219-E27E-8045-9AA1-D44E18FA3AD3}" type="presParOf" srcId="{E67232C6-4AF4-3941-AD6C-9B63C4A1B090}" destId="{24FD2D74-DF06-DC41-9C56-BCF5703814EA}" srcOrd="7" destOrd="0" presId="urn:microsoft.com/office/officeart/2009/3/layout/RandomtoResultProcess"/>
    <dgm:cxn modelId="{A7772FBF-5A1C-D541-B73E-85D7F8EF1DDC}" type="presParOf" srcId="{E67232C6-4AF4-3941-AD6C-9B63C4A1B090}" destId="{C397DA4E-9F32-224C-A190-648356236E00}" srcOrd="8" destOrd="0" presId="urn:microsoft.com/office/officeart/2009/3/layout/RandomtoResultProcess"/>
    <dgm:cxn modelId="{72D1CA82-0AA1-7D47-85F9-3C4D9DB67AE3}" type="presParOf" srcId="{E67232C6-4AF4-3941-AD6C-9B63C4A1B090}" destId="{90992533-A71A-E145-8CC9-2F9F0F542B79}" srcOrd="9" destOrd="0" presId="urn:microsoft.com/office/officeart/2009/3/layout/RandomtoResultProcess"/>
    <dgm:cxn modelId="{899774F2-59AD-574A-935D-EDB15D30D97C}" type="presParOf" srcId="{E67232C6-4AF4-3941-AD6C-9B63C4A1B090}" destId="{29CFD810-A06F-A348-9AFF-2D05352F6A70}" srcOrd="10" destOrd="0" presId="urn:microsoft.com/office/officeart/2009/3/layout/RandomtoResultProcess"/>
    <dgm:cxn modelId="{1F35F978-8028-7545-BEE6-9CF76082260E}" type="presParOf" srcId="{E67232C6-4AF4-3941-AD6C-9B63C4A1B090}" destId="{180EBC6E-D9EE-E141-B6F7-2C7520239301}" srcOrd="11" destOrd="0" presId="urn:microsoft.com/office/officeart/2009/3/layout/RandomtoResultProcess"/>
    <dgm:cxn modelId="{C116EE9E-B42F-144B-86B3-72E55087188C}" type="presParOf" srcId="{E67232C6-4AF4-3941-AD6C-9B63C4A1B090}" destId="{38DC7539-6984-3E43-89C2-41D7F64B682C}" srcOrd="12" destOrd="0" presId="urn:microsoft.com/office/officeart/2009/3/layout/RandomtoResultProcess"/>
    <dgm:cxn modelId="{69F75501-CFF9-7941-A1C3-2139AC0E08C8}" type="presParOf" srcId="{E67232C6-4AF4-3941-AD6C-9B63C4A1B090}" destId="{F8B92E9A-5B49-AB48-B679-0BD1698B01AF}" srcOrd="13" destOrd="0" presId="urn:microsoft.com/office/officeart/2009/3/layout/RandomtoResultProcess"/>
    <dgm:cxn modelId="{ABFA827E-CAD5-FF44-A468-31D3B47871E0}" type="presParOf" srcId="{E67232C6-4AF4-3941-AD6C-9B63C4A1B090}" destId="{C64CF6C2-F92A-D54D-9AC7-68C70F607760}" srcOrd="14" destOrd="0" presId="urn:microsoft.com/office/officeart/2009/3/layout/RandomtoResultProcess"/>
    <dgm:cxn modelId="{AE73BBC0-E6CE-9045-9D93-F8B6B5CBC225}" type="presParOf" srcId="{E67232C6-4AF4-3941-AD6C-9B63C4A1B090}" destId="{2542F5EA-1C25-4543-8BDC-F83CC85ED362}" srcOrd="15" destOrd="0" presId="urn:microsoft.com/office/officeart/2009/3/layout/RandomtoResultProcess"/>
    <dgm:cxn modelId="{9C1A0A09-34C1-294F-A49A-E7C7EEB1FE7A}" type="presParOf" srcId="{E67232C6-4AF4-3941-AD6C-9B63C4A1B090}" destId="{9F367D23-0950-634F-BD22-334A1738014A}" srcOrd="16" destOrd="0" presId="urn:microsoft.com/office/officeart/2009/3/layout/RandomtoResultProcess"/>
    <dgm:cxn modelId="{60490DF0-4437-D646-A03A-737B2361268A}" type="presParOf" srcId="{E67232C6-4AF4-3941-AD6C-9B63C4A1B090}" destId="{A7D0C240-E827-AC46-B055-248538BFCBB3}" srcOrd="17" destOrd="0" presId="urn:microsoft.com/office/officeart/2009/3/layout/RandomtoResultProcess"/>
    <dgm:cxn modelId="{8DBA421F-2253-7B40-B7AB-9E1AA0F4C2AF}" type="presParOf" srcId="{E67232C6-4AF4-3941-AD6C-9B63C4A1B090}" destId="{45347A4A-84C6-B04E-9E35-EDC4D2886769}" srcOrd="18" destOrd="0" presId="urn:microsoft.com/office/officeart/2009/3/layout/RandomtoResultProcess"/>
    <dgm:cxn modelId="{9DEBAC85-F4AB-9E40-AC68-E651FEAB0623}" type="presParOf" srcId="{6147EFF5-F920-8246-AD16-8A457920A960}" destId="{FC6DB3B6-304C-0C4D-88CE-8E4BFB5247D0}" srcOrd="1" destOrd="0" presId="urn:microsoft.com/office/officeart/2009/3/layout/RandomtoResultProcess"/>
    <dgm:cxn modelId="{328A0609-881F-2D4F-91F4-7E71BE585B4D}" type="presParOf" srcId="{FC6DB3B6-304C-0C4D-88CE-8E4BFB5247D0}" destId="{B31E0ACC-B23E-4B4F-BBC3-95C0FCD4AC05}" srcOrd="0" destOrd="0" presId="urn:microsoft.com/office/officeart/2009/3/layout/RandomtoResultProcess"/>
    <dgm:cxn modelId="{997E71DF-0F09-3E46-A64D-A63A1562FC78}" type="presParOf" srcId="{FC6DB3B6-304C-0C4D-88CE-8E4BFB5247D0}" destId="{AA1D99C7-DEA5-B042-83CB-9396C4C478F3}" srcOrd="1" destOrd="0" presId="urn:microsoft.com/office/officeart/2009/3/layout/RandomtoResultProcess"/>
    <dgm:cxn modelId="{5E7AFA02-EE82-0345-8210-210F49E4D443}" type="presParOf" srcId="{6147EFF5-F920-8246-AD16-8A457920A960}" destId="{214A3963-25E9-D44D-9119-94FE6E842D4C}" srcOrd="2" destOrd="0" presId="urn:microsoft.com/office/officeart/2009/3/layout/RandomtoResultProcess"/>
    <dgm:cxn modelId="{D3DFA5D9-85EE-7D44-BB24-98A7B0E33900}" type="presParOf" srcId="{214A3963-25E9-D44D-9119-94FE6E842D4C}" destId="{65E45125-C9A3-AB44-99B8-513D4582A1EE}" srcOrd="0" destOrd="0" presId="urn:microsoft.com/office/officeart/2009/3/layout/RandomtoResultProcess"/>
    <dgm:cxn modelId="{2C6DDB39-28F8-6B4D-A289-FBCBF44F6CE8}" type="presParOf" srcId="{214A3963-25E9-D44D-9119-94FE6E842D4C}" destId="{1ADA3383-F3DB-464C-8EB4-3C1470B22697}" srcOrd="1" destOrd="0" presId="urn:microsoft.com/office/officeart/2009/3/layout/RandomtoResultProcess"/>
    <dgm:cxn modelId="{D89230C3-B8CC-DA4C-A09C-B7245DC4166F}" type="presParOf" srcId="{6147EFF5-F920-8246-AD16-8A457920A960}" destId="{0654C73F-A6F5-D14A-8E9E-F29D7E54333E}" srcOrd="3" destOrd="0" presId="urn:microsoft.com/office/officeart/2009/3/layout/RandomtoResultProcess"/>
    <dgm:cxn modelId="{17F3047E-B006-7D4B-8CC8-D7780827DFE4}" type="presParOf" srcId="{0654C73F-A6F5-D14A-8E9E-F29D7E54333E}" destId="{8641323B-1E31-9948-9530-226D3BDED9C6}" srcOrd="0" destOrd="0" presId="urn:microsoft.com/office/officeart/2009/3/layout/RandomtoResultProcess"/>
    <dgm:cxn modelId="{9535E2A0-D94C-A14B-B09D-99485AE8E39B}" type="presParOf" srcId="{0654C73F-A6F5-D14A-8E9E-F29D7E54333E}" destId="{E4E7354B-E541-9949-BAFD-1F6B6F30443D}" srcOrd="1" destOrd="0" presId="urn:microsoft.com/office/officeart/2009/3/layout/RandomtoResultProcess"/>
    <dgm:cxn modelId="{0AAF9505-096D-3443-AD35-7A05DB7C2381}" type="presParOf" srcId="{6147EFF5-F920-8246-AD16-8A457920A960}" destId="{D8414459-6C85-F048-987A-843361AF096B}" srcOrd="4" destOrd="0" presId="urn:microsoft.com/office/officeart/2009/3/layout/RandomtoResultProcess"/>
    <dgm:cxn modelId="{ACD342DE-372F-564C-A69C-43E9A47EE993}" type="presParOf" srcId="{D8414459-6C85-F048-987A-843361AF096B}" destId="{7B6AC912-AF8D-0042-9D7D-75CB72E1153E}" srcOrd="0" destOrd="0" presId="urn:microsoft.com/office/officeart/2009/3/layout/RandomtoResultProcess"/>
    <dgm:cxn modelId="{77CB1DD2-C2E4-A740-9125-9396FCB1DAC0}" type="presParOf" srcId="{D8414459-6C85-F048-987A-843361AF096B}" destId="{65835443-61A1-F648-8CD1-D583AAE52C70}" srcOrd="1" destOrd="0" presId="urn:microsoft.com/office/officeart/2009/3/layout/RandomtoResultProcess"/>
    <dgm:cxn modelId="{A9B63F46-C14A-0A4C-B216-41CA7081FAA3}" type="presParOf" srcId="{6147EFF5-F920-8246-AD16-8A457920A960}" destId="{F5FAA65C-CF18-554F-844C-21D764066E86}" srcOrd="5" destOrd="0" presId="urn:microsoft.com/office/officeart/2009/3/layout/RandomtoResultProcess"/>
    <dgm:cxn modelId="{887BB35D-FA21-CB4D-A0D3-C74DAC738D9E}" type="presParOf" srcId="{F5FAA65C-CF18-554F-844C-21D764066E86}" destId="{0DCA2B28-41A9-7E40-9307-C93DAFBFEB8D}" srcOrd="0" destOrd="0" presId="urn:microsoft.com/office/officeart/2009/3/layout/RandomtoResultProcess"/>
    <dgm:cxn modelId="{CD68441F-B9CC-0946-B225-6453B82627DC}" type="presParOf" srcId="{F5FAA65C-CF18-554F-844C-21D764066E86}" destId="{71857459-B492-1D48-B5F8-DE095D03380E}" srcOrd="1" destOrd="0" presId="urn:microsoft.com/office/officeart/2009/3/layout/RandomtoResultProcess"/>
    <dgm:cxn modelId="{7869F064-7633-3647-A515-C59A3765C649}" type="presParOf" srcId="{6147EFF5-F920-8246-AD16-8A457920A960}" destId="{CB87528A-10E7-E749-81D1-4BBCCE3BD4CB}" srcOrd="6" destOrd="0" presId="urn:microsoft.com/office/officeart/2009/3/layout/RandomtoResultProcess"/>
    <dgm:cxn modelId="{7C0B34C0-3E5C-2244-92CB-44A1140AD68A}" type="presParOf" srcId="{CB87528A-10E7-E749-81D1-4BBCCE3BD4CB}" destId="{9ADE5ED7-E68E-9D4A-B7D3-25524E9FA1EF}" srcOrd="0" destOrd="0" presId="urn:microsoft.com/office/officeart/2009/3/layout/RandomtoResultProcess"/>
    <dgm:cxn modelId="{CCA5A0AC-B7F0-344E-B0F9-33B2B7AEB4E0}" type="presParOf" srcId="{CB87528A-10E7-E749-81D1-4BBCCE3BD4CB}" destId="{D22AC14D-0C3A-E447-84B6-4763B5AFE8C0}" srcOrd="1" destOrd="0" presId="urn:microsoft.com/office/officeart/2009/3/layout/RandomtoResultProcess"/>
    <dgm:cxn modelId="{2A834002-D70B-374A-9EE1-2299C1E45DE7}" type="presParOf" srcId="{6147EFF5-F920-8246-AD16-8A457920A960}" destId="{7989921C-CC97-EE49-BB74-B27FE2E2AF88}" srcOrd="7" destOrd="0" presId="urn:microsoft.com/office/officeart/2009/3/layout/RandomtoResultProcess"/>
    <dgm:cxn modelId="{0E287158-ABFA-214A-A91A-D99A043722FE}" type="presParOf" srcId="{7989921C-CC97-EE49-BB74-B27FE2E2AF88}" destId="{D206AADF-4904-5540-9445-7CA0536BA0A5}" srcOrd="0" destOrd="0" presId="urn:microsoft.com/office/officeart/2009/3/layout/RandomtoResultProcess"/>
    <dgm:cxn modelId="{FC36A84B-67AD-2742-A194-BA81C281DAF0}" type="presParOf" srcId="{7989921C-CC97-EE49-BB74-B27FE2E2AF88}" destId="{89CF8E2C-53AF-9D41-8F34-F1A26FE5EC39}" srcOrd="1" destOrd="0" presId="urn:microsoft.com/office/officeart/2009/3/layout/RandomtoResultProcess"/>
    <dgm:cxn modelId="{53AF727A-4C40-FD49-9533-F63CF85E049B}" type="presParOf" srcId="{6147EFF5-F920-8246-AD16-8A457920A960}" destId="{0393E87C-28A7-A647-A467-B220B13B43AF}" srcOrd="8" destOrd="0" presId="urn:microsoft.com/office/officeart/2009/3/layout/RandomtoResultProcess"/>
    <dgm:cxn modelId="{7DD4260A-5FC7-F843-9557-1138CF43FA8D}" type="presParOf" srcId="{0393E87C-28A7-A647-A467-B220B13B43AF}" destId="{75B2DABE-4CD4-AD44-B7F8-6A015F0A5209}" srcOrd="0" destOrd="0" presId="urn:microsoft.com/office/officeart/2009/3/layout/RandomtoResultProcess"/>
    <dgm:cxn modelId="{DCDC96AB-C20A-E54C-A252-00E2766B1DCD}" type="presParOf" srcId="{0393E87C-28A7-A647-A467-B220B13B43AF}" destId="{BC5F08B1-9D6A-6F4A-8302-B6A95C24A8F8}"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410D79-37E9-F849-A727-84805FF19223}" type="doc">
      <dgm:prSet loTypeId="urn:microsoft.com/office/officeart/2005/8/layout/equation1" loCatId="process" qsTypeId="urn:microsoft.com/office/officeart/2005/8/quickstyle/simple1" qsCatId="simple" csTypeId="urn:microsoft.com/office/officeart/2005/8/colors/accent1_2" csCatId="accent1" phldr="1"/>
      <dgm:spPr/>
      <dgm:t>
        <a:bodyPr/>
        <a:lstStyle/>
        <a:p>
          <a:endParaRPr lang="zh-CN" altLang="en-US"/>
        </a:p>
      </dgm:t>
    </dgm:pt>
    <dgm:pt modelId="{3EAA0C82-09CA-EC4C-98E6-E42A05700025}">
      <dgm:prSet/>
      <dgm:spPr/>
      <dgm:t>
        <a:bodyPr/>
        <a:lstStyle/>
        <a:p>
          <a:r>
            <a:rPr lang="en-US" b="0" i="0" dirty="0"/>
            <a:t>Bagging</a:t>
          </a:r>
        </a:p>
      </dgm:t>
    </dgm:pt>
    <dgm:pt modelId="{57920102-C988-4F4E-941D-B2430E4C029D}" type="parTrans" cxnId="{A1537979-BC49-5342-B4D8-BB6CC9E6355A}">
      <dgm:prSet/>
      <dgm:spPr/>
      <dgm:t>
        <a:bodyPr/>
        <a:lstStyle/>
        <a:p>
          <a:endParaRPr lang="zh-CN" altLang="en-US"/>
        </a:p>
      </dgm:t>
    </dgm:pt>
    <dgm:pt modelId="{340AAA4B-8935-B24F-A887-DEA44D081889}" type="sibTrans" cxnId="{A1537979-BC49-5342-B4D8-BB6CC9E6355A}">
      <dgm:prSet/>
      <dgm:spPr/>
      <dgm:t>
        <a:bodyPr/>
        <a:lstStyle/>
        <a:p>
          <a:endParaRPr lang="zh-CN" altLang="en-US"/>
        </a:p>
      </dgm:t>
    </dgm:pt>
    <dgm:pt modelId="{4AF4C8E8-C3D9-AD40-B0BD-2D0527E1CBE8}">
      <dgm:prSet/>
      <dgm:spPr/>
      <dgm:t>
        <a:bodyPr/>
        <a:lstStyle/>
        <a:p>
          <a:r>
            <a:rPr lang="en-US" b="0" i="0" dirty="0"/>
            <a:t>LSTM Algorithm</a:t>
          </a:r>
          <a:endParaRPr lang="zh-CN" dirty="0"/>
        </a:p>
      </dgm:t>
    </dgm:pt>
    <dgm:pt modelId="{B6154271-EA75-6043-9C8F-42C87F938653}" type="parTrans" cxnId="{12AB44A8-3BFA-5E4D-85C8-2CA75720CBC4}">
      <dgm:prSet/>
      <dgm:spPr/>
      <dgm:t>
        <a:bodyPr/>
        <a:lstStyle/>
        <a:p>
          <a:endParaRPr lang="zh-CN" altLang="en-US"/>
        </a:p>
      </dgm:t>
    </dgm:pt>
    <dgm:pt modelId="{788777E2-6CA4-A74E-9B78-A717392C21F4}" type="sibTrans" cxnId="{12AB44A8-3BFA-5E4D-85C8-2CA75720CBC4}">
      <dgm:prSet/>
      <dgm:spPr/>
      <dgm:t>
        <a:bodyPr/>
        <a:lstStyle/>
        <a:p>
          <a:endParaRPr lang="zh-CN" altLang="en-US"/>
        </a:p>
      </dgm:t>
    </dgm:pt>
    <dgm:pt modelId="{4685B75E-047B-9741-BD70-81167F36F86E}">
      <dgm:prSet/>
      <dgm:spPr/>
      <dgm:t>
        <a:bodyPr/>
        <a:lstStyle/>
        <a:p>
          <a:r>
            <a:rPr lang="en-US" b="0" i="0" dirty="0"/>
            <a:t>Prediction Price</a:t>
          </a:r>
          <a:endParaRPr lang="zh-CN" dirty="0"/>
        </a:p>
      </dgm:t>
    </dgm:pt>
    <dgm:pt modelId="{5CB476FE-1DFC-7942-AA8E-F07702D1EDFB}" type="parTrans" cxnId="{DA024A21-9C32-734F-B673-C6B7E6B42840}">
      <dgm:prSet/>
      <dgm:spPr/>
      <dgm:t>
        <a:bodyPr/>
        <a:lstStyle/>
        <a:p>
          <a:endParaRPr lang="zh-CN" altLang="en-US"/>
        </a:p>
      </dgm:t>
    </dgm:pt>
    <dgm:pt modelId="{EC8251C1-9A8A-3641-A7E6-035651A33BD5}" type="sibTrans" cxnId="{DA024A21-9C32-734F-B673-C6B7E6B42840}">
      <dgm:prSet/>
      <dgm:spPr/>
      <dgm:t>
        <a:bodyPr/>
        <a:lstStyle/>
        <a:p>
          <a:endParaRPr lang="zh-CN" altLang="en-US"/>
        </a:p>
      </dgm:t>
    </dgm:pt>
    <dgm:pt modelId="{0485DD4E-99A5-284C-BA3E-AC6DCF0FABE0}" type="pres">
      <dgm:prSet presAssocID="{DE410D79-37E9-F849-A727-84805FF19223}" presName="linearFlow" presStyleCnt="0">
        <dgm:presLayoutVars>
          <dgm:dir/>
          <dgm:resizeHandles val="exact"/>
        </dgm:presLayoutVars>
      </dgm:prSet>
      <dgm:spPr/>
    </dgm:pt>
    <dgm:pt modelId="{CDB397E3-2C21-3146-A343-FACFE551A33C}" type="pres">
      <dgm:prSet presAssocID="{3EAA0C82-09CA-EC4C-98E6-E42A05700025}" presName="node" presStyleLbl="node1" presStyleIdx="0" presStyleCnt="3">
        <dgm:presLayoutVars>
          <dgm:bulletEnabled val="1"/>
        </dgm:presLayoutVars>
      </dgm:prSet>
      <dgm:spPr/>
    </dgm:pt>
    <dgm:pt modelId="{0606BAB9-AE6E-C94E-94E7-8D04CF53C57D}" type="pres">
      <dgm:prSet presAssocID="{340AAA4B-8935-B24F-A887-DEA44D081889}" presName="spacerL" presStyleCnt="0"/>
      <dgm:spPr/>
    </dgm:pt>
    <dgm:pt modelId="{8D9895A4-B5CE-4946-8A58-332E18A59C32}" type="pres">
      <dgm:prSet presAssocID="{340AAA4B-8935-B24F-A887-DEA44D081889}" presName="sibTrans" presStyleLbl="sibTrans2D1" presStyleIdx="0" presStyleCnt="2"/>
      <dgm:spPr/>
    </dgm:pt>
    <dgm:pt modelId="{A5F65B82-F413-3848-86E7-793369801CB2}" type="pres">
      <dgm:prSet presAssocID="{340AAA4B-8935-B24F-A887-DEA44D081889}" presName="spacerR" presStyleCnt="0"/>
      <dgm:spPr/>
    </dgm:pt>
    <dgm:pt modelId="{E4800CC6-EFB1-684E-A0CB-FE4D22D85571}" type="pres">
      <dgm:prSet presAssocID="{4AF4C8E8-C3D9-AD40-B0BD-2D0527E1CBE8}" presName="node" presStyleLbl="node1" presStyleIdx="1" presStyleCnt="3">
        <dgm:presLayoutVars>
          <dgm:bulletEnabled val="1"/>
        </dgm:presLayoutVars>
      </dgm:prSet>
      <dgm:spPr/>
    </dgm:pt>
    <dgm:pt modelId="{BB180BB4-3CB2-884E-A66C-6844708B309C}" type="pres">
      <dgm:prSet presAssocID="{788777E2-6CA4-A74E-9B78-A717392C21F4}" presName="spacerL" presStyleCnt="0"/>
      <dgm:spPr/>
    </dgm:pt>
    <dgm:pt modelId="{18782BCC-B147-1240-9B37-F4422A1C0B53}" type="pres">
      <dgm:prSet presAssocID="{788777E2-6CA4-A74E-9B78-A717392C21F4}" presName="sibTrans" presStyleLbl="sibTrans2D1" presStyleIdx="1" presStyleCnt="2"/>
      <dgm:spPr/>
    </dgm:pt>
    <dgm:pt modelId="{706C22E9-EAFC-BE44-BE26-F4E7EA55F29B}" type="pres">
      <dgm:prSet presAssocID="{788777E2-6CA4-A74E-9B78-A717392C21F4}" presName="spacerR" presStyleCnt="0"/>
      <dgm:spPr/>
    </dgm:pt>
    <dgm:pt modelId="{1F3FAC6A-7CE6-0D4C-B3A6-50B6164AEB3F}" type="pres">
      <dgm:prSet presAssocID="{4685B75E-047B-9741-BD70-81167F36F86E}" presName="node" presStyleLbl="node1" presStyleIdx="2" presStyleCnt="3">
        <dgm:presLayoutVars>
          <dgm:bulletEnabled val="1"/>
        </dgm:presLayoutVars>
      </dgm:prSet>
      <dgm:spPr/>
    </dgm:pt>
  </dgm:ptLst>
  <dgm:cxnLst>
    <dgm:cxn modelId="{111A2115-8328-8846-A89E-A581B06B2F2F}" type="presOf" srcId="{3EAA0C82-09CA-EC4C-98E6-E42A05700025}" destId="{CDB397E3-2C21-3146-A343-FACFE551A33C}" srcOrd="0" destOrd="0" presId="urn:microsoft.com/office/officeart/2005/8/layout/equation1"/>
    <dgm:cxn modelId="{DA024A21-9C32-734F-B673-C6B7E6B42840}" srcId="{DE410D79-37E9-F849-A727-84805FF19223}" destId="{4685B75E-047B-9741-BD70-81167F36F86E}" srcOrd="2" destOrd="0" parTransId="{5CB476FE-1DFC-7942-AA8E-F07702D1EDFB}" sibTransId="{EC8251C1-9A8A-3641-A7E6-035651A33BD5}"/>
    <dgm:cxn modelId="{A57A8C46-D5FD-B649-9595-3B36578CBA3E}" type="presOf" srcId="{4685B75E-047B-9741-BD70-81167F36F86E}" destId="{1F3FAC6A-7CE6-0D4C-B3A6-50B6164AEB3F}" srcOrd="0" destOrd="0" presId="urn:microsoft.com/office/officeart/2005/8/layout/equation1"/>
    <dgm:cxn modelId="{DDE89364-526F-3A49-BE37-95C0A530CBE3}" type="presOf" srcId="{DE410D79-37E9-F849-A727-84805FF19223}" destId="{0485DD4E-99A5-284C-BA3E-AC6DCF0FABE0}" srcOrd="0" destOrd="0" presId="urn:microsoft.com/office/officeart/2005/8/layout/equation1"/>
    <dgm:cxn modelId="{1E0C4371-A6DD-D147-B6D9-ACA32CA008F6}" type="presOf" srcId="{340AAA4B-8935-B24F-A887-DEA44D081889}" destId="{8D9895A4-B5CE-4946-8A58-332E18A59C32}" srcOrd="0" destOrd="0" presId="urn:microsoft.com/office/officeart/2005/8/layout/equation1"/>
    <dgm:cxn modelId="{A1537979-BC49-5342-B4D8-BB6CC9E6355A}" srcId="{DE410D79-37E9-F849-A727-84805FF19223}" destId="{3EAA0C82-09CA-EC4C-98E6-E42A05700025}" srcOrd="0" destOrd="0" parTransId="{57920102-C988-4F4E-941D-B2430E4C029D}" sibTransId="{340AAA4B-8935-B24F-A887-DEA44D081889}"/>
    <dgm:cxn modelId="{664A8DA3-7455-F240-9445-6E6B85689506}" type="presOf" srcId="{788777E2-6CA4-A74E-9B78-A717392C21F4}" destId="{18782BCC-B147-1240-9B37-F4422A1C0B53}" srcOrd="0" destOrd="0" presId="urn:microsoft.com/office/officeart/2005/8/layout/equation1"/>
    <dgm:cxn modelId="{12AB44A8-3BFA-5E4D-85C8-2CA75720CBC4}" srcId="{DE410D79-37E9-F849-A727-84805FF19223}" destId="{4AF4C8E8-C3D9-AD40-B0BD-2D0527E1CBE8}" srcOrd="1" destOrd="0" parTransId="{B6154271-EA75-6043-9C8F-42C87F938653}" sibTransId="{788777E2-6CA4-A74E-9B78-A717392C21F4}"/>
    <dgm:cxn modelId="{42ABB4A9-3E10-DF44-8FD5-F88069B75DE7}" type="presOf" srcId="{4AF4C8E8-C3D9-AD40-B0BD-2D0527E1CBE8}" destId="{E4800CC6-EFB1-684E-A0CB-FE4D22D85571}" srcOrd="0" destOrd="0" presId="urn:microsoft.com/office/officeart/2005/8/layout/equation1"/>
    <dgm:cxn modelId="{4764310D-47A7-A140-9EE9-95A9FB70CCD8}" type="presParOf" srcId="{0485DD4E-99A5-284C-BA3E-AC6DCF0FABE0}" destId="{CDB397E3-2C21-3146-A343-FACFE551A33C}" srcOrd="0" destOrd="0" presId="urn:microsoft.com/office/officeart/2005/8/layout/equation1"/>
    <dgm:cxn modelId="{5876A8D9-7F70-5840-9827-4B85F8430ADA}" type="presParOf" srcId="{0485DD4E-99A5-284C-BA3E-AC6DCF0FABE0}" destId="{0606BAB9-AE6E-C94E-94E7-8D04CF53C57D}" srcOrd="1" destOrd="0" presId="urn:microsoft.com/office/officeart/2005/8/layout/equation1"/>
    <dgm:cxn modelId="{DCF25023-5658-0C4F-B7A3-BE5BE0451D50}" type="presParOf" srcId="{0485DD4E-99A5-284C-BA3E-AC6DCF0FABE0}" destId="{8D9895A4-B5CE-4946-8A58-332E18A59C32}" srcOrd="2" destOrd="0" presId="urn:microsoft.com/office/officeart/2005/8/layout/equation1"/>
    <dgm:cxn modelId="{34525262-EB8D-364C-8749-C5BE183011A3}" type="presParOf" srcId="{0485DD4E-99A5-284C-BA3E-AC6DCF0FABE0}" destId="{A5F65B82-F413-3848-86E7-793369801CB2}" srcOrd="3" destOrd="0" presId="urn:microsoft.com/office/officeart/2005/8/layout/equation1"/>
    <dgm:cxn modelId="{53664666-C8CB-D14F-AD79-8E485CD289CA}" type="presParOf" srcId="{0485DD4E-99A5-284C-BA3E-AC6DCF0FABE0}" destId="{E4800CC6-EFB1-684E-A0CB-FE4D22D85571}" srcOrd="4" destOrd="0" presId="urn:microsoft.com/office/officeart/2005/8/layout/equation1"/>
    <dgm:cxn modelId="{0A9B8643-0321-5345-A4A5-2F2621C56014}" type="presParOf" srcId="{0485DD4E-99A5-284C-BA3E-AC6DCF0FABE0}" destId="{BB180BB4-3CB2-884E-A66C-6844708B309C}" srcOrd="5" destOrd="0" presId="urn:microsoft.com/office/officeart/2005/8/layout/equation1"/>
    <dgm:cxn modelId="{CBAA1567-FAEA-DC4A-AFE6-4D839F244FC6}" type="presParOf" srcId="{0485DD4E-99A5-284C-BA3E-AC6DCF0FABE0}" destId="{18782BCC-B147-1240-9B37-F4422A1C0B53}" srcOrd="6" destOrd="0" presId="urn:microsoft.com/office/officeart/2005/8/layout/equation1"/>
    <dgm:cxn modelId="{766465C2-5533-954B-8451-B2532FEF9070}" type="presParOf" srcId="{0485DD4E-99A5-284C-BA3E-AC6DCF0FABE0}" destId="{706C22E9-EAFC-BE44-BE26-F4E7EA55F29B}" srcOrd="7" destOrd="0" presId="urn:microsoft.com/office/officeart/2005/8/layout/equation1"/>
    <dgm:cxn modelId="{4376E76A-2A0F-3843-AB69-D4C527679F66}" type="presParOf" srcId="{0485DD4E-99A5-284C-BA3E-AC6DCF0FABE0}" destId="{1F3FAC6A-7CE6-0D4C-B3A6-50B6164AEB3F}"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039C9-2C59-4C4B-8D37-BE183871F2E1}">
      <dsp:nvSpPr>
        <dsp:cNvPr id="0" name=""/>
        <dsp:cNvSpPr/>
      </dsp:nvSpPr>
      <dsp:spPr>
        <a:xfrm>
          <a:off x="89303" y="1415763"/>
          <a:ext cx="1333575" cy="43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en-US" sz="1800" b="0" i="0" kern="1200" dirty="0"/>
            <a:t>Bootstrap N samples</a:t>
          </a:r>
          <a:endParaRPr lang="zh-CN" sz="1800" kern="1200" dirty="0"/>
        </a:p>
      </dsp:txBody>
      <dsp:txXfrm>
        <a:off x="89303" y="1415763"/>
        <a:ext cx="1333575" cy="439473"/>
      </dsp:txXfrm>
    </dsp:sp>
    <dsp:sp modelId="{192526FA-EAF0-B846-991B-8DCBFE8C5EDA}">
      <dsp:nvSpPr>
        <dsp:cNvPr id="0" name=""/>
        <dsp:cNvSpPr/>
      </dsp:nvSpPr>
      <dsp:spPr>
        <a:xfrm>
          <a:off x="87788" y="1282102"/>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68493F-223B-2E46-A71E-E415F7496B28}">
      <dsp:nvSpPr>
        <dsp:cNvPr id="0" name=""/>
        <dsp:cNvSpPr/>
      </dsp:nvSpPr>
      <dsp:spPr>
        <a:xfrm>
          <a:off x="162044" y="1133590"/>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8DEC95-3405-CD46-8A62-233A0188EB2A}">
      <dsp:nvSpPr>
        <dsp:cNvPr id="0" name=""/>
        <dsp:cNvSpPr/>
      </dsp:nvSpPr>
      <dsp:spPr>
        <a:xfrm>
          <a:off x="340258" y="1163293"/>
          <a:ext cx="166696" cy="1666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20E041-29A7-6D4E-AFAE-20A78FFC6206}">
      <dsp:nvSpPr>
        <dsp:cNvPr id="0" name=""/>
        <dsp:cNvSpPr/>
      </dsp:nvSpPr>
      <dsp:spPr>
        <a:xfrm>
          <a:off x="488770" y="999930"/>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46B3E2-63F8-0C46-8DFF-08E212450A6E}">
      <dsp:nvSpPr>
        <dsp:cNvPr id="0" name=""/>
        <dsp:cNvSpPr/>
      </dsp:nvSpPr>
      <dsp:spPr>
        <a:xfrm>
          <a:off x="681835" y="940525"/>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1670C7-474F-C14F-BB1E-8334E76CB890}">
      <dsp:nvSpPr>
        <dsp:cNvPr id="0" name=""/>
        <dsp:cNvSpPr/>
      </dsp:nvSpPr>
      <dsp:spPr>
        <a:xfrm>
          <a:off x="919454" y="1044483"/>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FD2D74-DF06-DC41-9C56-BCF5703814EA}">
      <dsp:nvSpPr>
        <dsp:cNvPr id="0" name=""/>
        <dsp:cNvSpPr/>
      </dsp:nvSpPr>
      <dsp:spPr>
        <a:xfrm>
          <a:off x="1067966" y="1118739"/>
          <a:ext cx="166696" cy="1666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97DA4E-9F32-224C-A190-648356236E00}">
      <dsp:nvSpPr>
        <dsp:cNvPr id="0" name=""/>
        <dsp:cNvSpPr/>
      </dsp:nvSpPr>
      <dsp:spPr>
        <a:xfrm>
          <a:off x="1275883" y="1282102"/>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992533-A71A-E145-8CC9-2F9F0F542B79}">
      <dsp:nvSpPr>
        <dsp:cNvPr id="0" name=""/>
        <dsp:cNvSpPr/>
      </dsp:nvSpPr>
      <dsp:spPr>
        <a:xfrm>
          <a:off x="1364990" y="1445465"/>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CFD810-A06F-A348-9AFF-2D05352F6A70}">
      <dsp:nvSpPr>
        <dsp:cNvPr id="0" name=""/>
        <dsp:cNvSpPr/>
      </dsp:nvSpPr>
      <dsp:spPr>
        <a:xfrm>
          <a:off x="592728" y="1133590"/>
          <a:ext cx="272776" cy="2727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0EBC6E-D9EE-E141-B6F7-2C7520239301}">
      <dsp:nvSpPr>
        <dsp:cNvPr id="0" name=""/>
        <dsp:cNvSpPr/>
      </dsp:nvSpPr>
      <dsp:spPr>
        <a:xfrm>
          <a:off x="13532" y="1697935"/>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DC7539-6984-3E43-89C2-41D7F64B682C}">
      <dsp:nvSpPr>
        <dsp:cNvPr id="0" name=""/>
        <dsp:cNvSpPr/>
      </dsp:nvSpPr>
      <dsp:spPr>
        <a:xfrm>
          <a:off x="102639" y="1831596"/>
          <a:ext cx="166696" cy="1666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B92E9A-5B49-AB48-B679-0BD1698B01AF}">
      <dsp:nvSpPr>
        <dsp:cNvPr id="0" name=""/>
        <dsp:cNvSpPr/>
      </dsp:nvSpPr>
      <dsp:spPr>
        <a:xfrm>
          <a:off x="325407" y="1950406"/>
          <a:ext cx="242468" cy="242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4CF6C2-F92A-D54D-9AC7-68C70F607760}">
      <dsp:nvSpPr>
        <dsp:cNvPr id="0" name=""/>
        <dsp:cNvSpPr/>
      </dsp:nvSpPr>
      <dsp:spPr>
        <a:xfrm>
          <a:off x="637282" y="2143471"/>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42F5EA-1C25-4543-8BDC-F83CC85ED362}">
      <dsp:nvSpPr>
        <dsp:cNvPr id="0" name=""/>
        <dsp:cNvSpPr/>
      </dsp:nvSpPr>
      <dsp:spPr>
        <a:xfrm>
          <a:off x="696687" y="1950406"/>
          <a:ext cx="166696" cy="1666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367D23-0950-634F-BD22-334A1738014A}">
      <dsp:nvSpPr>
        <dsp:cNvPr id="0" name=""/>
        <dsp:cNvSpPr/>
      </dsp:nvSpPr>
      <dsp:spPr>
        <a:xfrm>
          <a:off x="845198" y="2158322"/>
          <a:ext cx="106079" cy="1060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D0C240-E827-AC46-B055-248538BFCBB3}">
      <dsp:nvSpPr>
        <dsp:cNvPr id="0" name=""/>
        <dsp:cNvSpPr/>
      </dsp:nvSpPr>
      <dsp:spPr>
        <a:xfrm>
          <a:off x="978859" y="1920703"/>
          <a:ext cx="242468" cy="242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347A4A-84C6-B04E-9E35-EDC4D2886769}">
      <dsp:nvSpPr>
        <dsp:cNvPr id="0" name=""/>
        <dsp:cNvSpPr/>
      </dsp:nvSpPr>
      <dsp:spPr>
        <a:xfrm>
          <a:off x="1305585" y="1861298"/>
          <a:ext cx="166696" cy="1666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1E0ACC-B23E-4B4F-BBC3-95C0FCD4AC05}">
      <dsp:nvSpPr>
        <dsp:cNvPr id="0" name=""/>
        <dsp:cNvSpPr/>
      </dsp:nvSpPr>
      <dsp:spPr>
        <a:xfrm>
          <a:off x="1472282" y="1163046"/>
          <a:ext cx="489565" cy="934633"/>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E45125-C9A3-AB44-99B8-513D4582A1EE}">
      <dsp:nvSpPr>
        <dsp:cNvPr id="0" name=""/>
        <dsp:cNvSpPr/>
      </dsp:nvSpPr>
      <dsp:spPr>
        <a:xfrm>
          <a:off x="1961847" y="1163500"/>
          <a:ext cx="1335178" cy="93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en-US" sz="1800" b="0" i="0" kern="1200" dirty="0"/>
            <a:t>Compare R square</a:t>
          </a:r>
          <a:endParaRPr lang="zh-CN" sz="1800" kern="1200" dirty="0"/>
        </a:p>
      </dsp:txBody>
      <dsp:txXfrm>
        <a:off x="1961847" y="1163500"/>
        <a:ext cx="1335178" cy="934624"/>
      </dsp:txXfrm>
    </dsp:sp>
    <dsp:sp modelId="{8641323B-1E31-9948-9530-226D3BDED9C6}">
      <dsp:nvSpPr>
        <dsp:cNvPr id="0" name=""/>
        <dsp:cNvSpPr/>
      </dsp:nvSpPr>
      <dsp:spPr>
        <a:xfrm>
          <a:off x="3297025" y="1163046"/>
          <a:ext cx="489565" cy="934633"/>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6AC912-AF8D-0042-9D7D-75CB72E1153E}">
      <dsp:nvSpPr>
        <dsp:cNvPr id="0" name=""/>
        <dsp:cNvSpPr/>
      </dsp:nvSpPr>
      <dsp:spPr>
        <a:xfrm>
          <a:off x="3786591" y="1163500"/>
          <a:ext cx="1335178" cy="93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en-US" sz="1800" b="0" i="0" kern="1200" dirty="0"/>
            <a:t>Keep the Best</a:t>
          </a:r>
          <a:r>
            <a:rPr kumimoji="1" lang="zh-CN" altLang="en-US" sz="1800" b="0" i="0" kern="1200" dirty="0"/>
            <a:t> </a:t>
          </a:r>
          <a:r>
            <a:rPr kumimoji="1" lang="en-US" altLang="zh-CN" sz="1800" b="0" i="0" kern="1200" dirty="0"/>
            <a:t>N</a:t>
          </a:r>
          <a:r>
            <a:rPr kumimoji="1" lang="en-US" sz="1800" b="0" i="0" kern="1200" dirty="0"/>
            <a:t> models</a:t>
          </a:r>
          <a:endParaRPr lang="zh-CN" sz="1800" kern="1200" dirty="0"/>
        </a:p>
      </dsp:txBody>
      <dsp:txXfrm>
        <a:off x="3786591" y="1163500"/>
        <a:ext cx="1335178" cy="934624"/>
      </dsp:txXfrm>
    </dsp:sp>
    <dsp:sp modelId="{0DCA2B28-41A9-7E40-9307-C93DAFBFEB8D}">
      <dsp:nvSpPr>
        <dsp:cNvPr id="0" name=""/>
        <dsp:cNvSpPr/>
      </dsp:nvSpPr>
      <dsp:spPr>
        <a:xfrm>
          <a:off x="5121769" y="1163046"/>
          <a:ext cx="489565" cy="934633"/>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DE5ED7-E68E-9D4A-B7D3-25524E9FA1EF}">
      <dsp:nvSpPr>
        <dsp:cNvPr id="0" name=""/>
        <dsp:cNvSpPr/>
      </dsp:nvSpPr>
      <dsp:spPr>
        <a:xfrm>
          <a:off x="5611334" y="1163500"/>
          <a:ext cx="1335178" cy="934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Train on Each models</a:t>
          </a:r>
          <a:endParaRPr lang="zh-CN" altLang="en-US" sz="1700" kern="1200" dirty="0"/>
        </a:p>
      </dsp:txBody>
      <dsp:txXfrm>
        <a:off x="5611334" y="1163500"/>
        <a:ext cx="1335178" cy="934624"/>
      </dsp:txXfrm>
    </dsp:sp>
    <dsp:sp modelId="{D206AADF-4904-5540-9445-7CA0536BA0A5}">
      <dsp:nvSpPr>
        <dsp:cNvPr id="0" name=""/>
        <dsp:cNvSpPr/>
      </dsp:nvSpPr>
      <dsp:spPr>
        <a:xfrm>
          <a:off x="6946512" y="1163046"/>
          <a:ext cx="489565" cy="934633"/>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B2DABE-4CD4-AD44-B7F8-6A015F0A5209}">
      <dsp:nvSpPr>
        <dsp:cNvPr id="0" name=""/>
        <dsp:cNvSpPr/>
      </dsp:nvSpPr>
      <dsp:spPr>
        <a:xfrm>
          <a:off x="7489484" y="1085806"/>
          <a:ext cx="1134901" cy="11349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Average results</a:t>
          </a:r>
          <a:endParaRPr lang="zh-CN" altLang="en-US" sz="1700" kern="1200" dirty="0"/>
        </a:p>
      </dsp:txBody>
      <dsp:txXfrm>
        <a:off x="7655686" y="1252008"/>
        <a:ext cx="802497" cy="802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397E3-2C21-3146-A343-FACFE551A33C}">
      <dsp:nvSpPr>
        <dsp:cNvPr id="0" name=""/>
        <dsp:cNvSpPr/>
      </dsp:nvSpPr>
      <dsp:spPr>
        <a:xfrm>
          <a:off x="1292" y="273642"/>
          <a:ext cx="1713814" cy="171381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Bagging</a:t>
          </a:r>
        </a:p>
      </dsp:txBody>
      <dsp:txXfrm>
        <a:off x="252274" y="524624"/>
        <a:ext cx="1211850" cy="1211850"/>
      </dsp:txXfrm>
    </dsp:sp>
    <dsp:sp modelId="{8D9895A4-B5CE-4946-8A58-332E18A59C32}">
      <dsp:nvSpPr>
        <dsp:cNvPr id="0" name=""/>
        <dsp:cNvSpPr/>
      </dsp:nvSpPr>
      <dsp:spPr>
        <a:xfrm>
          <a:off x="1854268" y="633543"/>
          <a:ext cx="994012" cy="994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986024" y="1013653"/>
        <a:ext cx="730500" cy="233792"/>
      </dsp:txXfrm>
    </dsp:sp>
    <dsp:sp modelId="{E4800CC6-EFB1-684E-A0CB-FE4D22D85571}">
      <dsp:nvSpPr>
        <dsp:cNvPr id="0" name=""/>
        <dsp:cNvSpPr/>
      </dsp:nvSpPr>
      <dsp:spPr>
        <a:xfrm>
          <a:off x="2987442" y="273642"/>
          <a:ext cx="1713814" cy="171381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LSTM Algorithm</a:t>
          </a:r>
          <a:endParaRPr lang="zh-CN" sz="2000" kern="1200" dirty="0"/>
        </a:p>
      </dsp:txBody>
      <dsp:txXfrm>
        <a:off x="3238424" y="524624"/>
        <a:ext cx="1211850" cy="1211850"/>
      </dsp:txXfrm>
    </dsp:sp>
    <dsp:sp modelId="{18782BCC-B147-1240-9B37-F4422A1C0B53}">
      <dsp:nvSpPr>
        <dsp:cNvPr id="0" name=""/>
        <dsp:cNvSpPr/>
      </dsp:nvSpPr>
      <dsp:spPr>
        <a:xfrm>
          <a:off x="4840418" y="633543"/>
          <a:ext cx="994012" cy="994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972174" y="838309"/>
        <a:ext cx="730500" cy="584480"/>
      </dsp:txXfrm>
    </dsp:sp>
    <dsp:sp modelId="{1F3FAC6A-7CE6-0D4C-B3A6-50B6164AEB3F}">
      <dsp:nvSpPr>
        <dsp:cNvPr id="0" name=""/>
        <dsp:cNvSpPr/>
      </dsp:nvSpPr>
      <dsp:spPr>
        <a:xfrm>
          <a:off x="5973592" y="273642"/>
          <a:ext cx="1713814" cy="171381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Prediction Price</a:t>
          </a:r>
          <a:endParaRPr lang="zh-CN" sz="2000" kern="1200" dirty="0"/>
        </a:p>
      </dsp:txBody>
      <dsp:txXfrm>
        <a:off x="6224574" y="524624"/>
        <a:ext cx="1211850" cy="1211850"/>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555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899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545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127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13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478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744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807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06" name="Slide Number"/>
          <p:cNvSpPr txBox="1">
            <a:spLocks noGrp="1"/>
          </p:cNvSpPr>
          <p:nvPr>
            <p:ph type="sldNum" sz="quarter" idx="2"/>
          </p:nvPr>
        </p:nvSpPr>
        <p:spPr>
          <a:xfrm>
            <a:off x="8317364" y="4803219"/>
            <a:ext cx="197987" cy="201931"/>
          </a:xfrm>
          <a:prstGeom prst="rect">
            <a:avLst/>
          </a:prstGeom>
        </p:spPr>
        <p:txBody>
          <a:bodyPr/>
          <a:lstStyle>
            <a:lvl1pPr>
              <a:defRPr sz="9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08396823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38798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602666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 id="2147483657" r:id="rId7"/>
    <p:sldLayoutId id="2147483658" r:id="rId8"/>
    <p:sldLayoutId id="2147483659" r:id="rId9"/>
    <p:sldLayoutId id="2147483660" r:id="rId10"/>
    <p:sldLayoutId id="2147483662" r:id="rId11"/>
    <p:sldLayoutId id="2147483663" r:id="rId12"/>
    <p:sldLayoutId id="2147483665" r:id="rId13"/>
    <p:sldLayoutId id="2147483666" r:id="rId14"/>
    <p:sldLayoutId id="214748366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28.xml"/><Relationship Id="rId5" Type="http://schemas.openxmlformats.org/officeDocument/2006/relationships/slide" Target="slide9.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290645"/>
            <a:ext cx="4890900" cy="14065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Apple Stock</a:t>
            </a:r>
            <a:br>
              <a:rPr lang="en-US" dirty="0">
                <a:latin typeface="+mj-lt"/>
              </a:rPr>
            </a:br>
            <a:r>
              <a:rPr lang="en-US" dirty="0">
                <a:latin typeface="+mj-lt"/>
              </a:rPr>
              <a:t>Trading</a:t>
            </a:r>
            <a:endParaRPr dirty="0">
              <a:latin typeface="+mj-lt"/>
            </a:endParaRPr>
          </a:p>
        </p:txBody>
      </p:sp>
      <p:sp>
        <p:nvSpPr>
          <p:cNvPr id="177" name="Google Shape;177;p18"/>
          <p:cNvSpPr txBox="1">
            <a:spLocks noGrp="1"/>
          </p:cNvSpPr>
          <p:nvPr>
            <p:ph type="subTitle" idx="1"/>
          </p:nvPr>
        </p:nvSpPr>
        <p:spPr>
          <a:xfrm>
            <a:off x="924183" y="2697166"/>
            <a:ext cx="2055970" cy="10487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a:solidFill>
                  <a:schemeClr val="bg2"/>
                </a:solidFill>
              </a:rPr>
              <a:t>RUIJIA YANG</a:t>
            </a:r>
          </a:p>
          <a:p>
            <a:pPr marL="0" lvl="0" indent="0" algn="l" rtl="0">
              <a:spcBef>
                <a:spcPts val="0"/>
              </a:spcBef>
              <a:spcAft>
                <a:spcPts val="0"/>
              </a:spcAft>
              <a:buNone/>
            </a:pPr>
            <a:r>
              <a:rPr lang="en-US" sz="1400" b="1" dirty="0">
                <a:solidFill>
                  <a:schemeClr val="bg2"/>
                </a:solidFill>
              </a:rPr>
              <a:t>SHALABH MITTAL</a:t>
            </a:r>
          </a:p>
          <a:p>
            <a:pPr marL="0" lvl="0" indent="0" algn="l" rtl="0">
              <a:spcBef>
                <a:spcPts val="0"/>
              </a:spcBef>
              <a:spcAft>
                <a:spcPts val="0"/>
              </a:spcAft>
              <a:buNone/>
            </a:pPr>
            <a:r>
              <a:rPr lang="en-US" sz="1400" b="1" dirty="0">
                <a:solidFill>
                  <a:schemeClr val="bg2"/>
                </a:solidFill>
              </a:rPr>
              <a:t>PIYUSH PRASHANT</a:t>
            </a:r>
          </a:p>
          <a:p>
            <a:pPr marL="0" lvl="0" indent="0" algn="l" rtl="0">
              <a:spcBef>
                <a:spcPts val="0"/>
              </a:spcBef>
              <a:spcAft>
                <a:spcPts val="0"/>
              </a:spcAft>
              <a:buNone/>
            </a:pPr>
            <a:r>
              <a:rPr lang="en-US" sz="1400" b="1" dirty="0">
                <a:solidFill>
                  <a:schemeClr val="bg2"/>
                </a:solidFill>
              </a:rPr>
              <a:t>ZHICHAO PAN</a:t>
            </a:r>
          </a:p>
          <a:p>
            <a:pPr marL="0" lvl="0" indent="0" algn="l" rtl="0">
              <a:spcBef>
                <a:spcPts val="0"/>
              </a:spcBef>
              <a:spcAft>
                <a:spcPts val="0"/>
              </a:spcAft>
              <a:buNone/>
            </a:pPr>
            <a:endParaRPr lang="en-US" sz="1400" b="1" dirty="0">
              <a:solidFill>
                <a:schemeClr val="bg2"/>
              </a:solidFill>
            </a:endParaRPr>
          </a:p>
        </p:txBody>
      </p:sp>
      <p:sp>
        <p:nvSpPr>
          <p:cNvPr id="2" name="文本框 1">
            <a:extLst>
              <a:ext uri="{FF2B5EF4-FFF2-40B4-BE49-F238E27FC236}">
                <a16:creationId xmlns:a16="http://schemas.microsoft.com/office/drawing/2014/main" id="{8F8BDA40-E4C2-8F4B-8C62-A3E5B46FE6D8}"/>
              </a:ext>
            </a:extLst>
          </p:cNvPr>
          <p:cNvSpPr txBox="1"/>
          <p:nvPr/>
        </p:nvSpPr>
        <p:spPr>
          <a:xfrm>
            <a:off x="220133" y="76200"/>
            <a:ext cx="2675467" cy="307777"/>
          </a:xfrm>
          <a:prstGeom prst="rect">
            <a:avLst/>
          </a:prstGeom>
          <a:solidFill>
            <a:schemeClr val="bg1"/>
          </a:solidFill>
        </p:spPr>
        <p:txBody>
          <a:bodyPr wrap="square" rtlCol="0">
            <a:spAutoFit/>
          </a:bodyPr>
          <a:lstStyle/>
          <a:p>
            <a:endParaRPr kumimoji="1" lang="zh-CN" alt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626082" y="1833738"/>
            <a:ext cx="5528227" cy="238045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latin typeface="+mj-lt"/>
              </a:rPr>
              <a:t>Stock Price Prediction Models</a:t>
            </a:r>
            <a:endParaRPr dirty="0">
              <a:latin typeface="+mj-lt"/>
            </a:endParaRPr>
          </a:p>
        </p:txBody>
      </p:sp>
    </p:spTree>
    <p:extLst>
      <p:ext uri="{BB962C8B-B14F-4D97-AF65-F5344CB8AC3E}">
        <p14:creationId xmlns:p14="http://schemas.microsoft.com/office/powerpoint/2010/main" val="1684464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30725" y="1318650"/>
            <a:ext cx="3893400" cy="659918"/>
          </a:xfrm>
          <a:prstGeom prst="rect">
            <a:avLst/>
          </a:prstGeom>
        </p:spPr>
        <p:txBody>
          <a:bodyPr spcFirstLastPara="1" wrap="square" lIns="91425" tIns="91425" rIns="91425" bIns="91425" anchor="t" anchorCtr="0">
            <a:noAutofit/>
          </a:bodyPr>
          <a:lstStyle/>
          <a:p>
            <a:pPr lvl="0"/>
            <a:r>
              <a:rPr lang="en-US" dirty="0">
                <a:latin typeface="+mj-lt"/>
              </a:rPr>
              <a:t>Model </a:t>
            </a:r>
            <a:r>
              <a:rPr lang="en-GB" dirty="0">
                <a:latin typeface="+mj-lt"/>
              </a:rPr>
              <a:t>01</a:t>
            </a:r>
            <a:r>
              <a:rPr lang="en-US" dirty="0">
                <a:latin typeface="+mj-lt"/>
              </a:rPr>
              <a:t>: LSTM </a:t>
            </a:r>
            <a:endParaRPr dirty="0">
              <a:latin typeface="+mj-lt"/>
            </a:endParaRPr>
          </a:p>
        </p:txBody>
      </p:sp>
      <p:sp>
        <p:nvSpPr>
          <p:cNvPr id="9" name="TextBox 8">
            <a:extLst>
              <a:ext uri="{FF2B5EF4-FFF2-40B4-BE49-F238E27FC236}">
                <a16:creationId xmlns:a16="http://schemas.microsoft.com/office/drawing/2014/main" id="{A7AA1ED1-A332-944F-8D2B-343270B7519F}"/>
              </a:ext>
            </a:extLst>
          </p:cNvPr>
          <p:cNvSpPr txBox="1"/>
          <p:nvPr/>
        </p:nvSpPr>
        <p:spPr>
          <a:xfrm>
            <a:off x="404931" y="1852654"/>
            <a:ext cx="8182478" cy="1169551"/>
          </a:xfrm>
          <a:prstGeom prst="rect">
            <a:avLst/>
          </a:prstGeom>
          <a:noFill/>
        </p:spPr>
        <p:txBody>
          <a:bodyPr wrap="square" rtlCol="0">
            <a:spAutoFit/>
          </a:bodyPr>
          <a:lstStyle/>
          <a:p>
            <a:pPr marL="285750" indent="-285750">
              <a:buFont typeface="Arial" panose="020B0604020202020204" pitchFamily="34" charset="0"/>
              <a:buChar char="•"/>
            </a:pPr>
            <a:r>
              <a:rPr lang="en-US" dirty="0"/>
              <a:t>An Artificial RNN used in the field of deep learning.</a:t>
            </a:r>
          </a:p>
          <a:p>
            <a:pPr marL="285750" indent="-285750">
              <a:buFont typeface="Arial" panose="020B0604020202020204" pitchFamily="34" charset="0"/>
              <a:buChar char="•"/>
            </a:pPr>
            <a:r>
              <a:rPr lang="en-US" dirty="0"/>
              <a:t>Well-suited to classifying, processing and making predictions based on time series data, since there can be lags of unknown duration between important events in a time series.</a:t>
            </a:r>
          </a:p>
          <a:p>
            <a:pPr marL="285750" indent="-285750">
              <a:buFont typeface="Arial" panose="020B0604020202020204" pitchFamily="34" charset="0"/>
              <a:buChar char="•"/>
            </a:pPr>
            <a:r>
              <a:rPr lang="en-US" dirty="0"/>
              <a:t>LSTM unit is composed of a </a:t>
            </a:r>
            <a:r>
              <a:rPr lang="en-US" b="1" dirty="0"/>
              <a:t>cell</a:t>
            </a:r>
            <a:r>
              <a:rPr lang="en-US" dirty="0"/>
              <a:t>, an </a:t>
            </a:r>
            <a:r>
              <a:rPr lang="en-US" b="1" dirty="0"/>
              <a:t>input gate</a:t>
            </a:r>
            <a:r>
              <a:rPr lang="en-US" dirty="0"/>
              <a:t>, an </a:t>
            </a:r>
            <a:r>
              <a:rPr lang="en-US" b="1" dirty="0"/>
              <a:t>output gate</a:t>
            </a:r>
            <a:r>
              <a:rPr lang="en-US" dirty="0"/>
              <a:t> and a </a:t>
            </a:r>
            <a:r>
              <a:rPr lang="en-US" b="1" dirty="0"/>
              <a:t>forget gate</a:t>
            </a:r>
            <a:r>
              <a:rPr lang="en-US" dirty="0"/>
              <a:t>.</a:t>
            </a:r>
          </a:p>
          <a:p>
            <a:pPr marL="285750" indent="-285750">
              <a:buFont typeface="Arial" panose="020B0604020202020204" pitchFamily="34" charset="0"/>
              <a:buChar char="•"/>
            </a:pPr>
            <a:r>
              <a:rPr lang="en-US" dirty="0"/>
              <a:t>Makes small modifications to the information by multiplications and additions.</a:t>
            </a:r>
          </a:p>
        </p:txBody>
      </p:sp>
      <p:pic>
        <p:nvPicPr>
          <p:cNvPr id="13" name="Picture 12">
            <a:extLst>
              <a:ext uri="{FF2B5EF4-FFF2-40B4-BE49-F238E27FC236}">
                <a16:creationId xmlns:a16="http://schemas.microsoft.com/office/drawing/2014/main" id="{F1B2F2D7-B9EA-194C-AEA9-945FD3A7B3D3}"/>
              </a:ext>
            </a:extLst>
          </p:cNvPr>
          <p:cNvPicPr>
            <a:picLocks noChangeAspect="1"/>
          </p:cNvPicPr>
          <p:nvPr/>
        </p:nvPicPr>
        <p:blipFill>
          <a:blip r:embed="rId3"/>
          <a:stretch>
            <a:fillRect/>
          </a:stretch>
        </p:blipFill>
        <p:spPr>
          <a:xfrm>
            <a:off x="1455474" y="3022205"/>
            <a:ext cx="5517819" cy="1970237"/>
          </a:xfrm>
          <a:prstGeom prst="rect">
            <a:avLst/>
          </a:prstGeom>
        </p:spPr>
      </p:pic>
    </p:spTree>
    <p:extLst>
      <p:ext uri="{BB962C8B-B14F-4D97-AF65-F5344CB8AC3E}">
        <p14:creationId xmlns:p14="http://schemas.microsoft.com/office/powerpoint/2010/main" val="2020089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5282-326B-1F4D-AA3A-FC04EBC6C233}"/>
              </a:ext>
            </a:extLst>
          </p:cNvPr>
          <p:cNvSpPr>
            <a:spLocks noGrp="1"/>
          </p:cNvSpPr>
          <p:nvPr>
            <p:ph type="title"/>
          </p:nvPr>
        </p:nvSpPr>
        <p:spPr>
          <a:xfrm>
            <a:off x="730000" y="1318649"/>
            <a:ext cx="3300900" cy="629421"/>
          </a:xfrm>
        </p:spPr>
        <p:txBody>
          <a:bodyPr/>
          <a:lstStyle/>
          <a:p>
            <a:pPr marL="285750" indent="-285750">
              <a:buFont typeface="Arial" panose="020B0604020202020204" pitchFamily="34" charset="0"/>
              <a:buChar char="•"/>
            </a:pPr>
            <a:r>
              <a:rPr lang="en-US" sz="1800" dirty="0">
                <a:latin typeface="+mn-lt"/>
              </a:rPr>
              <a:t>Scaling the Input Data Set.</a:t>
            </a:r>
            <a:br>
              <a:rPr lang="en-US" sz="1800" dirty="0">
                <a:latin typeface="+mn-lt"/>
              </a:rPr>
            </a:br>
            <a:endParaRPr lang="en-US" sz="1800" dirty="0">
              <a:latin typeface="+mn-lt"/>
            </a:endParaRPr>
          </a:p>
        </p:txBody>
      </p:sp>
      <p:pic>
        <p:nvPicPr>
          <p:cNvPr id="6" name="Picture 5">
            <a:extLst>
              <a:ext uri="{FF2B5EF4-FFF2-40B4-BE49-F238E27FC236}">
                <a16:creationId xmlns:a16="http://schemas.microsoft.com/office/drawing/2014/main" id="{6714CD4C-E4C5-F047-9FE6-FE99B2C129E7}"/>
              </a:ext>
            </a:extLst>
          </p:cNvPr>
          <p:cNvPicPr>
            <a:picLocks noChangeAspect="1"/>
          </p:cNvPicPr>
          <p:nvPr/>
        </p:nvPicPr>
        <p:blipFill>
          <a:blip r:embed="rId2"/>
          <a:stretch>
            <a:fillRect/>
          </a:stretch>
        </p:blipFill>
        <p:spPr>
          <a:xfrm>
            <a:off x="801562" y="3110325"/>
            <a:ext cx="2967653" cy="1211921"/>
          </a:xfrm>
          <a:prstGeom prst="rect">
            <a:avLst/>
          </a:prstGeom>
        </p:spPr>
      </p:pic>
      <p:pic>
        <p:nvPicPr>
          <p:cNvPr id="5" name="Picture 4">
            <a:extLst>
              <a:ext uri="{FF2B5EF4-FFF2-40B4-BE49-F238E27FC236}">
                <a16:creationId xmlns:a16="http://schemas.microsoft.com/office/drawing/2014/main" id="{C52B84C2-CCF6-DE48-B803-AE7F41667DD2}"/>
              </a:ext>
            </a:extLst>
          </p:cNvPr>
          <p:cNvPicPr>
            <a:picLocks noChangeAspect="1"/>
          </p:cNvPicPr>
          <p:nvPr/>
        </p:nvPicPr>
        <p:blipFill>
          <a:blip r:embed="rId3"/>
          <a:stretch>
            <a:fillRect/>
          </a:stretch>
        </p:blipFill>
        <p:spPr>
          <a:xfrm>
            <a:off x="4135252" y="1239136"/>
            <a:ext cx="4826442" cy="3498031"/>
          </a:xfrm>
          <a:prstGeom prst="rect">
            <a:avLst/>
          </a:prstGeom>
        </p:spPr>
      </p:pic>
      <p:sp>
        <p:nvSpPr>
          <p:cNvPr id="3" name="TextBox 2">
            <a:extLst>
              <a:ext uri="{FF2B5EF4-FFF2-40B4-BE49-F238E27FC236}">
                <a16:creationId xmlns:a16="http://schemas.microsoft.com/office/drawing/2014/main" id="{00B21F37-CFD9-5A4D-8F01-70E52F765AA1}"/>
              </a:ext>
            </a:extLst>
          </p:cNvPr>
          <p:cNvSpPr txBox="1"/>
          <p:nvPr/>
        </p:nvSpPr>
        <p:spPr>
          <a:xfrm>
            <a:off x="730000" y="2446457"/>
            <a:ext cx="3039215" cy="738664"/>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t>Transforming Train and Test Data to Vector form for calculating weights.</a:t>
            </a:r>
          </a:p>
        </p:txBody>
      </p:sp>
    </p:spTree>
    <p:extLst>
      <p:ext uri="{BB962C8B-B14F-4D97-AF65-F5344CB8AC3E}">
        <p14:creationId xmlns:p14="http://schemas.microsoft.com/office/powerpoint/2010/main" val="2839623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956D-BF96-3842-868A-084B7A4470A7}"/>
              </a:ext>
            </a:extLst>
          </p:cNvPr>
          <p:cNvSpPr>
            <a:spLocks noGrp="1"/>
          </p:cNvSpPr>
          <p:nvPr>
            <p:ph type="title"/>
          </p:nvPr>
        </p:nvSpPr>
        <p:spPr>
          <a:xfrm>
            <a:off x="729999" y="1318650"/>
            <a:ext cx="3301311" cy="907715"/>
          </a:xfrm>
        </p:spPr>
        <p:txBody>
          <a:bodyPr/>
          <a:lstStyle/>
          <a:p>
            <a:r>
              <a:rPr lang="en-US" dirty="0">
                <a:latin typeface="+mj-lt"/>
              </a:rPr>
              <a:t>LSTM Prediction</a:t>
            </a:r>
          </a:p>
        </p:txBody>
      </p:sp>
      <p:pic>
        <p:nvPicPr>
          <p:cNvPr id="7" name="Picture 6" descr="A screenshot of a map&#10;&#10;Description automatically generated">
            <a:extLst>
              <a:ext uri="{FF2B5EF4-FFF2-40B4-BE49-F238E27FC236}">
                <a16:creationId xmlns:a16="http://schemas.microsoft.com/office/drawing/2014/main" id="{0E1BCB6B-C975-0545-952D-0AF55D130F05}"/>
              </a:ext>
            </a:extLst>
          </p:cNvPr>
          <p:cNvPicPr>
            <a:picLocks noChangeAspect="1"/>
          </p:cNvPicPr>
          <p:nvPr/>
        </p:nvPicPr>
        <p:blipFill>
          <a:blip r:embed="rId2"/>
          <a:stretch>
            <a:fillRect/>
          </a:stretch>
        </p:blipFill>
        <p:spPr>
          <a:xfrm>
            <a:off x="540687" y="1819222"/>
            <a:ext cx="7502365" cy="2364337"/>
          </a:xfrm>
          <a:prstGeom prst="rect">
            <a:avLst/>
          </a:prstGeom>
        </p:spPr>
      </p:pic>
      <p:sp>
        <p:nvSpPr>
          <p:cNvPr id="3" name="TextBox 2">
            <a:extLst>
              <a:ext uri="{FF2B5EF4-FFF2-40B4-BE49-F238E27FC236}">
                <a16:creationId xmlns:a16="http://schemas.microsoft.com/office/drawing/2014/main" id="{8B16B9DF-ED9B-B744-81C3-20DC0C5038DC}"/>
              </a:ext>
            </a:extLst>
          </p:cNvPr>
          <p:cNvSpPr txBox="1"/>
          <p:nvPr/>
        </p:nvSpPr>
        <p:spPr>
          <a:xfrm>
            <a:off x="729999" y="4317558"/>
            <a:ext cx="3754537" cy="307777"/>
          </a:xfrm>
          <a:prstGeom prst="rect">
            <a:avLst/>
          </a:prstGeom>
          <a:noFill/>
        </p:spPr>
        <p:txBody>
          <a:bodyPr wrap="square" rtlCol="0">
            <a:spAutoFit/>
          </a:bodyPr>
          <a:lstStyle/>
          <a:p>
            <a:r>
              <a:rPr lang="en-US" dirty="0"/>
              <a:t>R Squared of LSTM is: 0.90</a:t>
            </a:r>
          </a:p>
        </p:txBody>
      </p:sp>
      <p:pic>
        <p:nvPicPr>
          <p:cNvPr id="4" name="Picture 3">
            <a:extLst>
              <a:ext uri="{FF2B5EF4-FFF2-40B4-BE49-F238E27FC236}">
                <a16:creationId xmlns:a16="http://schemas.microsoft.com/office/drawing/2014/main" id="{A88F183A-4601-1441-992A-26EE1AC2F70A}"/>
              </a:ext>
            </a:extLst>
          </p:cNvPr>
          <p:cNvPicPr>
            <a:picLocks noChangeAspect="1"/>
          </p:cNvPicPr>
          <p:nvPr/>
        </p:nvPicPr>
        <p:blipFill>
          <a:blip r:embed="rId3"/>
          <a:stretch>
            <a:fillRect/>
          </a:stretch>
        </p:blipFill>
        <p:spPr>
          <a:xfrm>
            <a:off x="4151560" y="4240843"/>
            <a:ext cx="3973766" cy="902657"/>
          </a:xfrm>
          <a:prstGeom prst="rect">
            <a:avLst/>
          </a:prstGeom>
        </p:spPr>
      </p:pic>
    </p:spTree>
    <p:extLst>
      <p:ext uri="{BB962C8B-B14F-4D97-AF65-F5344CB8AC3E}">
        <p14:creationId xmlns:p14="http://schemas.microsoft.com/office/powerpoint/2010/main" val="339866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2474F-4827-624E-8A3B-DA0CEB163C19}"/>
              </a:ext>
            </a:extLst>
          </p:cNvPr>
          <p:cNvSpPr>
            <a:spLocks noGrp="1"/>
          </p:cNvSpPr>
          <p:nvPr>
            <p:ph type="title"/>
          </p:nvPr>
        </p:nvSpPr>
        <p:spPr>
          <a:xfrm>
            <a:off x="226337" y="1224894"/>
            <a:ext cx="7992637" cy="1346856"/>
          </a:xfrm>
        </p:spPr>
        <p:txBody>
          <a:bodyPr/>
          <a:lstStyle/>
          <a:p>
            <a:r>
              <a:rPr lang="en-US" altLang="zh-CN" dirty="0"/>
              <a:t>‘Random Forest’ Structure</a:t>
            </a:r>
            <a:r>
              <a:rPr lang="zh-CN" altLang="en-US" dirty="0"/>
              <a:t> </a:t>
            </a:r>
            <a:r>
              <a:rPr lang="en-US" altLang="zh-CN" dirty="0"/>
              <a:t>01</a:t>
            </a:r>
            <a:br>
              <a:rPr kumimoji="1" lang="en-US" altLang="zh-CN" dirty="0"/>
            </a:br>
            <a:r>
              <a:rPr kumimoji="1" lang="zh-CN" altLang="en-US" dirty="0"/>
              <a:t> </a:t>
            </a:r>
            <a:r>
              <a:rPr kumimoji="1" lang="en-US" altLang="zh-CN" sz="2000" b="0" dirty="0"/>
              <a:t>Bagging for regression</a:t>
            </a:r>
            <a:endParaRPr kumimoji="1" lang="zh-CN" altLang="en-US" sz="2000" b="0" dirty="0"/>
          </a:p>
        </p:txBody>
      </p:sp>
      <p:graphicFrame>
        <p:nvGraphicFramePr>
          <p:cNvPr id="6" name="图示 5">
            <a:extLst>
              <a:ext uri="{FF2B5EF4-FFF2-40B4-BE49-F238E27FC236}">
                <a16:creationId xmlns:a16="http://schemas.microsoft.com/office/drawing/2014/main" id="{6417DD3F-E55E-1546-868F-38093ED336F1}"/>
              </a:ext>
            </a:extLst>
          </p:cNvPr>
          <p:cNvGraphicFramePr/>
          <p:nvPr>
            <p:extLst/>
          </p:nvPr>
        </p:nvGraphicFramePr>
        <p:xfrm>
          <a:off x="226337" y="1774478"/>
          <a:ext cx="8691326" cy="3204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0488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‘Random Forest’ Structure</a:t>
            </a:r>
            <a:r>
              <a:rPr lang="zh-CN" altLang="en-US" dirty="0"/>
              <a:t> </a:t>
            </a:r>
            <a:r>
              <a:rPr lang="en-US" altLang="zh-CN" dirty="0"/>
              <a:t>02</a:t>
            </a:r>
            <a:r>
              <a:rPr lang="en-US" b="0" dirty="0"/>
              <a:t> </a:t>
            </a:r>
            <a:endParaRPr sz="2400" b="0" dirty="0"/>
          </a:p>
        </p:txBody>
      </p:sp>
      <p:graphicFrame>
        <p:nvGraphicFramePr>
          <p:cNvPr id="8" name="图示 7">
            <a:extLst>
              <a:ext uri="{FF2B5EF4-FFF2-40B4-BE49-F238E27FC236}">
                <a16:creationId xmlns:a16="http://schemas.microsoft.com/office/drawing/2014/main" id="{AF5A0CFC-69E2-804C-8A8C-B33B56FA9342}"/>
              </a:ext>
            </a:extLst>
          </p:cNvPr>
          <p:cNvGraphicFramePr/>
          <p:nvPr>
            <p:extLst/>
          </p:nvPr>
        </p:nvGraphicFramePr>
        <p:xfrm>
          <a:off x="729450" y="2078875"/>
          <a:ext cx="7688700" cy="2261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120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42E4-A57E-4967-84BC-9A87A2F5C063}"/>
              </a:ext>
            </a:extLst>
          </p:cNvPr>
          <p:cNvSpPr>
            <a:spLocks noGrp="1"/>
          </p:cNvSpPr>
          <p:nvPr>
            <p:ph type="title"/>
          </p:nvPr>
        </p:nvSpPr>
        <p:spPr/>
        <p:txBody>
          <a:bodyPr/>
          <a:lstStyle/>
          <a:p>
            <a:r>
              <a:rPr lang="en-US" dirty="0">
                <a:latin typeface="+mj-lt"/>
              </a:rPr>
              <a:t>Model </a:t>
            </a:r>
            <a:r>
              <a:rPr lang="en-GB" dirty="0">
                <a:latin typeface="+mj-lt"/>
              </a:rPr>
              <a:t>02</a:t>
            </a:r>
            <a:r>
              <a:rPr lang="en-US" dirty="0">
                <a:latin typeface="+mj-lt"/>
              </a:rPr>
              <a:t>: Principal Component Analysis - OLS</a:t>
            </a:r>
          </a:p>
        </p:txBody>
      </p:sp>
      <p:sp>
        <p:nvSpPr>
          <p:cNvPr id="3" name="Text Placeholder 2">
            <a:extLst>
              <a:ext uri="{FF2B5EF4-FFF2-40B4-BE49-F238E27FC236}">
                <a16:creationId xmlns:a16="http://schemas.microsoft.com/office/drawing/2014/main" id="{9A850C79-B0FF-40B9-B1CC-900811A8BE6D}"/>
              </a:ext>
            </a:extLst>
          </p:cNvPr>
          <p:cNvSpPr>
            <a:spLocks noGrp="1"/>
          </p:cNvSpPr>
          <p:nvPr>
            <p:ph type="body" idx="1"/>
          </p:nvPr>
        </p:nvSpPr>
        <p:spPr>
          <a:xfrm>
            <a:off x="729325" y="2078874"/>
            <a:ext cx="3596185" cy="2339339"/>
          </a:xfrm>
        </p:spPr>
        <p:txBody>
          <a:bodyPr>
            <a:normAutofit/>
          </a:bodyPr>
          <a:lstStyle/>
          <a:p>
            <a:pPr algn="just"/>
            <a:r>
              <a:rPr lang="en-US" sz="1200" dirty="0">
                <a:solidFill>
                  <a:schemeClr val="bg2"/>
                </a:solidFill>
                <a:latin typeface="+mn-lt"/>
              </a:rPr>
              <a:t>A statistical procedure that uses an orthogonal transformation to convert a set of observations of possibly correlated variables into a set of values of linearly uncorrelated variables called principal components.</a:t>
            </a:r>
          </a:p>
          <a:p>
            <a:pPr algn="just"/>
            <a:r>
              <a:rPr lang="en-US" sz="1200" dirty="0">
                <a:solidFill>
                  <a:schemeClr val="bg2"/>
                </a:solidFill>
                <a:latin typeface="+mn-lt"/>
              </a:rPr>
              <a:t>Used for dimensionality reduction</a:t>
            </a:r>
          </a:p>
          <a:p>
            <a:pPr algn="just"/>
            <a:r>
              <a:rPr lang="en-US" sz="1200" dirty="0">
                <a:solidFill>
                  <a:schemeClr val="bg2"/>
                </a:solidFill>
                <a:latin typeface="+mn-lt"/>
              </a:rPr>
              <a:t>Components try to capture as much  variance as they can in the data </a:t>
            </a:r>
          </a:p>
          <a:p>
            <a:pPr marL="146050" indent="0" algn="just">
              <a:buNone/>
            </a:pPr>
            <a:endParaRPr lang="en-US" sz="1200" dirty="0">
              <a:solidFill>
                <a:schemeClr val="bg2"/>
              </a:solidFill>
              <a:latin typeface="+mn-lt"/>
            </a:endParaRPr>
          </a:p>
          <a:p>
            <a:pPr algn="just"/>
            <a:endParaRPr lang="en-US" sz="1200" dirty="0">
              <a:solidFill>
                <a:schemeClr val="bg2"/>
              </a:solidFill>
              <a:latin typeface="+mn-lt"/>
            </a:endParaRPr>
          </a:p>
        </p:txBody>
      </p:sp>
      <p:sp>
        <p:nvSpPr>
          <p:cNvPr id="4" name="Text Placeholder 3">
            <a:extLst>
              <a:ext uri="{FF2B5EF4-FFF2-40B4-BE49-F238E27FC236}">
                <a16:creationId xmlns:a16="http://schemas.microsoft.com/office/drawing/2014/main" id="{5FA2047A-73CA-4F09-AA45-4899B177140B}"/>
              </a:ext>
            </a:extLst>
          </p:cNvPr>
          <p:cNvSpPr>
            <a:spLocks noGrp="1"/>
          </p:cNvSpPr>
          <p:nvPr>
            <p:ph type="body" idx="2"/>
          </p:nvPr>
        </p:nvSpPr>
        <p:spPr/>
        <p:txBody>
          <a:bodyPr/>
          <a:lstStyle/>
          <a:p>
            <a:endParaRPr lang="en-US" dirty="0"/>
          </a:p>
        </p:txBody>
      </p:sp>
      <p:pic>
        <p:nvPicPr>
          <p:cNvPr id="5" name="Picture 4" descr="A close up of a map&#10;&#10;Description generated with high confidence">
            <a:extLst>
              <a:ext uri="{FF2B5EF4-FFF2-40B4-BE49-F238E27FC236}">
                <a16:creationId xmlns:a16="http://schemas.microsoft.com/office/drawing/2014/main" id="{B83DB982-F1C3-4260-A5F9-68D656ECA922}"/>
              </a:ext>
            </a:extLst>
          </p:cNvPr>
          <p:cNvPicPr>
            <a:picLocks noChangeAspect="1"/>
          </p:cNvPicPr>
          <p:nvPr/>
        </p:nvPicPr>
        <p:blipFill>
          <a:blip r:embed="rId2"/>
          <a:stretch>
            <a:fillRect/>
          </a:stretch>
        </p:blipFill>
        <p:spPr>
          <a:xfrm>
            <a:off x="4572001" y="2078875"/>
            <a:ext cx="4430258" cy="2339340"/>
          </a:xfrm>
          <a:prstGeom prst="rect">
            <a:avLst/>
          </a:prstGeom>
        </p:spPr>
      </p:pic>
    </p:spTree>
    <p:extLst>
      <p:ext uri="{BB962C8B-B14F-4D97-AF65-F5344CB8AC3E}">
        <p14:creationId xmlns:p14="http://schemas.microsoft.com/office/powerpoint/2010/main" val="333050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generated with high confidence">
            <a:extLst>
              <a:ext uri="{FF2B5EF4-FFF2-40B4-BE49-F238E27FC236}">
                <a16:creationId xmlns:a16="http://schemas.microsoft.com/office/drawing/2014/main" id="{025328B7-1C45-495A-B8D3-D676EE71FC43}"/>
              </a:ext>
            </a:extLst>
          </p:cNvPr>
          <p:cNvPicPr>
            <a:picLocks noChangeAspect="1"/>
          </p:cNvPicPr>
          <p:nvPr/>
        </p:nvPicPr>
        <p:blipFill>
          <a:blip r:embed="rId2"/>
          <a:stretch>
            <a:fillRect/>
          </a:stretch>
        </p:blipFill>
        <p:spPr>
          <a:xfrm>
            <a:off x="876299" y="4325781"/>
            <a:ext cx="4638147" cy="368319"/>
          </a:xfrm>
          <a:prstGeom prst="rect">
            <a:avLst/>
          </a:prstGeom>
        </p:spPr>
      </p:pic>
      <p:sp>
        <p:nvSpPr>
          <p:cNvPr id="6" name="TextBox 5">
            <a:extLst>
              <a:ext uri="{FF2B5EF4-FFF2-40B4-BE49-F238E27FC236}">
                <a16:creationId xmlns:a16="http://schemas.microsoft.com/office/drawing/2014/main" id="{B3EFAA7E-BCC3-4DAD-86A8-A702F476FA53}"/>
              </a:ext>
            </a:extLst>
          </p:cNvPr>
          <p:cNvSpPr txBox="1"/>
          <p:nvPr/>
        </p:nvSpPr>
        <p:spPr>
          <a:xfrm flipH="1">
            <a:off x="876299" y="3945415"/>
            <a:ext cx="6934200" cy="276999"/>
          </a:xfrm>
          <a:prstGeom prst="rect">
            <a:avLst/>
          </a:prstGeom>
          <a:noFill/>
        </p:spPr>
        <p:txBody>
          <a:bodyPr wrap="square" rtlCol="0">
            <a:spAutoFit/>
          </a:bodyPr>
          <a:lstStyle/>
          <a:p>
            <a:r>
              <a:rPr lang="en-US" sz="1200" dirty="0"/>
              <a:t>R-Squared and Estimated Coefficients value after OLS implementation on Test Data.</a:t>
            </a:r>
          </a:p>
        </p:txBody>
      </p:sp>
      <p:pic>
        <p:nvPicPr>
          <p:cNvPr id="8" name="Picture 7" descr="A close up of a map&#10;&#10;Description generated with high confidence">
            <a:extLst>
              <a:ext uri="{FF2B5EF4-FFF2-40B4-BE49-F238E27FC236}">
                <a16:creationId xmlns:a16="http://schemas.microsoft.com/office/drawing/2014/main" id="{A0914813-5DC4-44F7-A3D6-5D287A175C0D}"/>
              </a:ext>
            </a:extLst>
          </p:cNvPr>
          <p:cNvPicPr>
            <a:picLocks noChangeAspect="1"/>
          </p:cNvPicPr>
          <p:nvPr/>
        </p:nvPicPr>
        <p:blipFill>
          <a:blip r:embed="rId3"/>
          <a:stretch>
            <a:fillRect/>
          </a:stretch>
        </p:blipFill>
        <p:spPr>
          <a:xfrm>
            <a:off x="736546" y="961525"/>
            <a:ext cx="6720842" cy="2880523"/>
          </a:xfrm>
          <a:prstGeom prst="rect">
            <a:avLst/>
          </a:prstGeom>
        </p:spPr>
      </p:pic>
      <p:sp>
        <p:nvSpPr>
          <p:cNvPr id="10" name="TextBox 9">
            <a:extLst>
              <a:ext uri="{FF2B5EF4-FFF2-40B4-BE49-F238E27FC236}">
                <a16:creationId xmlns:a16="http://schemas.microsoft.com/office/drawing/2014/main" id="{23EB6511-A0A3-464A-A8EF-6A933A08BB13}"/>
              </a:ext>
            </a:extLst>
          </p:cNvPr>
          <p:cNvSpPr txBox="1"/>
          <p:nvPr/>
        </p:nvSpPr>
        <p:spPr>
          <a:xfrm>
            <a:off x="966415" y="488826"/>
            <a:ext cx="6490973" cy="369332"/>
          </a:xfrm>
          <a:prstGeom prst="rect">
            <a:avLst/>
          </a:prstGeom>
          <a:noFill/>
        </p:spPr>
        <p:txBody>
          <a:bodyPr wrap="square" rtlCol="0">
            <a:spAutoFit/>
          </a:bodyPr>
          <a:lstStyle/>
          <a:p>
            <a:r>
              <a:rPr lang="en-US" sz="1800" dirty="0"/>
              <a:t>Predicted closed price versus actual close price on test data</a:t>
            </a:r>
          </a:p>
        </p:txBody>
      </p:sp>
    </p:spTree>
    <p:extLst>
      <p:ext uri="{BB962C8B-B14F-4D97-AF65-F5344CB8AC3E}">
        <p14:creationId xmlns:p14="http://schemas.microsoft.com/office/powerpoint/2010/main" val="1208619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730725" y="1318650"/>
            <a:ext cx="3346387"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Models </a:t>
            </a:r>
            <a:r>
              <a:rPr lang="en-GB" dirty="0"/>
              <a:t>03</a:t>
            </a:r>
            <a:r>
              <a:rPr lang="en-US" dirty="0"/>
              <a:t>/</a:t>
            </a:r>
            <a:r>
              <a:rPr lang="en-US" altLang="zh-CN" dirty="0"/>
              <a:t>04</a:t>
            </a:r>
            <a:r>
              <a:rPr lang="en-GB" dirty="0"/>
              <a:t>: </a:t>
            </a:r>
            <a:br>
              <a:rPr lang="en-GB" b="0" dirty="0"/>
            </a:br>
            <a:r>
              <a:rPr lang="en-US" altLang="zh-CN" dirty="0"/>
              <a:t>OLS</a:t>
            </a:r>
            <a:r>
              <a:rPr lang="zh-CN" altLang="en-US" dirty="0"/>
              <a:t> </a:t>
            </a:r>
            <a:r>
              <a:rPr lang="en-US" altLang="zh-CN" dirty="0"/>
              <a:t>+</a:t>
            </a:r>
            <a:r>
              <a:rPr lang="zh-CN" altLang="en-US" dirty="0"/>
              <a:t> </a:t>
            </a:r>
            <a:r>
              <a:rPr lang="en-US" altLang="zh-CN" dirty="0"/>
              <a:t>Newey-West</a:t>
            </a:r>
            <a:br>
              <a:rPr lang="en-US" altLang="zh-CN" dirty="0"/>
            </a:br>
            <a:r>
              <a:rPr lang="en-US" altLang="zh-CN" dirty="0"/>
              <a:t>	 </a:t>
            </a:r>
            <a:endParaRPr b="0" dirty="0"/>
          </a:p>
        </p:txBody>
      </p:sp>
      <p:sp>
        <p:nvSpPr>
          <p:cNvPr id="230" name="Google Shape;230;p24"/>
          <p:cNvSpPr txBox="1">
            <a:spLocks noGrp="1"/>
          </p:cNvSpPr>
          <p:nvPr>
            <p:ph type="body" idx="1"/>
          </p:nvPr>
        </p:nvSpPr>
        <p:spPr>
          <a:xfrm>
            <a:off x="721225" y="2434125"/>
            <a:ext cx="3198768" cy="2471830"/>
          </a:xfrm>
          <a:prstGeom prst="rect">
            <a:avLst/>
          </a:prstGeom>
        </p:spPr>
        <p:txBody>
          <a:bodyPr spcFirstLastPara="1" wrap="square" lIns="91425" tIns="91425" rIns="91425" bIns="91425" anchor="t" anchorCtr="0">
            <a:noAutofit/>
          </a:bodyPr>
          <a:lstStyle/>
          <a:p>
            <a:pPr marL="171450" indent="-171450"/>
            <a:r>
              <a:rPr lang="en-US" sz="1200" b="1" dirty="0">
                <a:solidFill>
                  <a:schemeClr val="bg2"/>
                </a:solidFill>
                <a:latin typeface="+mn-lt"/>
              </a:rPr>
              <a:t>Correlation + </a:t>
            </a:r>
            <a:r>
              <a:rPr lang="en-US" altLang="zh-CN" sz="1200" b="1" dirty="0">
                <a:solidFill>
                  <a:schemeClr val="bg2"/>
                </a:solidFill>
                <a:latin typeface="+mn-lt"/>
              </a:rPr>
              <a:t>Stepwise method </a:t>
            </a:r>
          </a:p>
          <a:p>
            <a:pPr marL="628650" lvl="1" indent="-171450"/>
            <a:r>
              <a:rPr lang="en" altLang="zh-CN" sz="1200" dirty="0">
                <a:solidFill>
                  <a:schemeClr val="bg2"/>
                </a:solidFill>
                <a:latin typeface="+mn-lt"/>
              </a:rPr>
              <a:t>RF  +  </a:t>
            </a:r>
            <a:r>
              <a:rPr lang="en" altLang="zh-CN" sz="1200" dirty="0" err="1">
                <a:solidFill>
                  <a:schemeClr val="bg2"/>
                </a:solidFill>
                <a:latin typeface="+mn-lt"/>
              </a:rPr>
              <a:t>ADS_Index</a:t>
            </a:r>
            <a:r>
              <a:rPr lang="en" altLang="zh-CN" sz="1200" dirty="0">
                <a:solidFill>
                  <a:schemeClr val="bg2"/>
                </a:solidFill>
                <a:latin typeface="+mn-lt"/>
              </a:rPr>
              <a:t>  +  TSLA</a:t>
            </a:r>
          </a:p>
          <a:p>
            <a:pPr marL="628650" lvl="1" indent="-171450"/>
            <a:r>
              <a:rPr lang="en" altLang="zh-CN" sz="1200" dirty="0" err="1">
                <a:solidFill>
                  <a:schemeClr val="bg2"/>
                </a:solidFill>
                <a:latin typeface="+mn-lt"/>
              </a:rPr>
              <a:t>Fama</a:t>
            </a:r>
            <a:r>
              <a:rPr lang="en" altLang="zh-CN" sz="1200" dirty="0">
                <a:solidFill>
                  <a:schemeClr val="bg2"/>
                </a:solidFill>
                <a:latin typeface="+mn-lt"/>
              </a:rPr>
              <a:t> - French</a:t>
            </a:r>
          </a:p>
          <a:p>
            <a:pPr marL="1085850" lvl="2" indent="-171450"/>
            <a:r>
              <a:rPr lang="en" altLang="zh-CN" sz="1200" dirty="0" err="1">
                <a:solidFill>
                  <a:schemeClr val="bg2"/>
                </a:solidFill>
                <a:latin typeface="+mn-lt"/>
              </a:rPr>
              <a:t>R_Sq</a:t>
            </a:r>
            <a:r>
              <a:rPr lang="en" altLang="zh-CN" sz="1200" dirty="0">
                <a:solidFill>
                  <a:schemeClr val="bg2"/>
                </a:solidFill>
                <a:latin typeface="+mn-lt"/>
              </a:rPr>
              <a:t>: 0.863</a:t>
            </a:r>
          </a:p>
          <a:p>
            <a:pPr marL="457200" lvl="1" indent="0">
              <a:buNone/>
            </a:pPr>
            <a:endParaRPr lang="en" altLang="zh-CN" sz="1200" b="1" dirty="0">
              <a:solidFill>
                <a:schemeClr val="bg2"/>
              </a:solidFill>
              <a:latin typeface="+mn-lt"/>
            </a:endParaRPr>
          </a:p>
          <a:p>
            <a:pPr marL="171450" indent="-171450"/>
            <a:r>
              <a:rPr lang="en" altLang="zh-CN" sz="1200" b="1" dirty="0">
                <a:solidFill>
                  <a:schemeClr val="bg2"/>
                </a:solidFill>
                <a:latin typeface="+mn-lt"/>
              </a:rPr>
              <a:t>Newey-West: </a:t>
            </a:r>
            <a:r>
              <a:rPr lang="en" altLang="zh-CN" sz="1200" dirty="0">
                <a:solidFill>
                  <a:schemeClr val="bg2"/>
                </a:solidFill>
                <a:latin typeface="+mn-lt"/>
              </a:rPr>
              <a:t>Autocorrelation</a:t>
            </a:r>
            <a:endParaRPr lang="en" sz="1200" b="1" dirty="0">
              <a:solidFill>
                <a:schemeClr val="bg2"/>
              </a:solidFill>
              <a:latin typeface="+mn-lt"/>
            </a:endParaRPr>
          </a:p>
          <a:p>
            <a:pPr marL="0" lvl="0" indent="0">
              <a:buNone/>
            </a:pPr>
            <a:endParaRPr lang="en-US" sz="1200" dirty="0">
              <a:solidFill>
                <a:schemeClr val="bg2"/>
              </a:solidFill>
              <a:latin typeface="+mn-lt"/>
            </a:endParaRPr>
          </a:p>
          <a:p>
            <a:pPr marL="0" lvl="0" indent="0" algn="l" rtl="0">
              <a:spcBef>
                <a:spcPts val="0"/>
              </a:spcBef>
              <a:spcAft>
                <a:spcPts val="0"/>
              </a:spcAft>
              <a:buNone/>
            </a:pPr>
            <a:endParaRPr lang="en-US" sz="1200" dirty="0">
              <a:latin typeface="+mn-lt"/>
            </a:endParaRPr>
          </a:p>
          <a:p>
            <a:pPr marL="0" lvl="0" indent="0" algn="l" rtl="0">
              <a:spcBef>
                <a:spcPts val="0"/>
              </a:spcBef>
              <a:spcAft>
                <a:spcPts val="0"/>
              </a:spcAft>
              <a:buNone/>
            </a:pPr>
            <a:endParaRPr sz="1200" dirty="0">
              <a:latin typeface="+mn-lt"/>
            </a:endParaRPr>
          </a:p>
        </p:txBody>
      </p:sp>
      <p:pic>
        <p:nvPicPr>
          <p:cNvPr id="3" name="图片 2" descr="图片包含 屏幕截图&#10;&#10;描述已自动生成">
            <a:extLst>
              <a:ext uri="{FF2B5EF4-FFF2-40B4-BE49-F238E27FC236}">
                <a16:creationId xmlns:a16="http://schemas.microsoft.com/office/drawing/2014/main" id="{5DB645AD-6DFA-E049-8174-5DBBED122C9D}"/>
              </a:ext>
            </a:extLst>
          </p:cNvPr>
          <p:cNvPicPr>
            <a:picLocks noChangeAspect="1"/>
          </p:cNvPicPr>
          <p:nvPr/>
        </p:nvPicPr>
        <p:blipFill>
          <a:blip r:embed="rId3"/>
          <a:stretch>
            <a:fillRect/>
          </a:stretch>
        </p:blipFill>
        <p:spPr>
          <a:xfrm>
            <a:off x="4077112" y="1447137"/>
            <a:ext cx="4724095" cy="2934032"/>
          </a:xfrm>
          <a:prstGeom prst="rect">
            <a:avLst/>
          </a:prstGeom>
        </p:spPr>
      </p:pic>
    </p:spTree>
    <p:extLst>
      <p:ext uri="{BB962C8B-B14F-4D97-AF65-F5344CB8AC3E}">
        <p14:creationId xmlns:p14="http://schemas.microsoft.com/office/powerpoint/2010/main" val="300341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30725" y="1318650"/>
            <a:ext cx="3893400" cy="659918"/>
          </a:xfrm>
          <a:prstGeom prst="rect">
            <a:avLst/>
          </a:prstGeom>
        </p:spPr>
        <p:txBody>
          <a:bodyPr spcFirstLastPara="1" wrap="square" lIns="91425" tIns="91425" rIns="91425" bIns="91425" anchor="t" anchorCtr="0">
            <a:noAutofit/>
          </a:bodyPr>
          <a:lstStyle/>
          <a:p>
            <a:pPr lvl="0"/>
            <a:r>
              <a:rPr lang="en-US" dirty="0"/>
              <a:t>Model </a:t>
            </a:r>
            <a:r>
              <a:rPr lang="en-GB" dirty="0"/>
              <a:t>05</a:t>
            </a:r>
            <a:r>
              <a:rPr lang="en-US" dirty="0"/>
              <a:t>: Polynomial </a:t>
            </a:r>
            <a:endParaRPr dirty="0"/>
          </a:p>
        </p:txBody>
      </p:sp>
      <p:sp>
        <p:nvSpPr>
          <p:cNvPr id="241" name="Google Shape;241;p25"/>
          <p:cNvSpPr txBox="1">
            <a:spLocks noGrp="1"/>
          </p:cNvSpPr>
          <p:nvPr>
            <p:ph type="body" idx="1"/>
          </p:nvPr>
        </p:nvSpPr>
        <p:spPr>
          <a:xfrm>
            <a:off x="730725" y="2060826"/>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bg2"/>
                </a:solidFill>
                <a:latin typeface="+mn-lt"/>
              </a:rPr>
              <a:t>Preprocessing:</a:t>
            </a:r>
          </a:p>
          <a:p>
            <a:pPr marL="628650" lvl="1" indent="-171450">
              <a:spcBef>
                <a:spcPts val="0"/>
              </a:spcBef>
            </a:pPr>
            <a:r>
              <a:rPr lang="en-US" sz="1200" dirty="0">
                <a:solidFill>
                  <a:schemeClr val="bg2"/>
                </a:solidFill>
                <a:latin typeface="+mn-lt"/>
              </a:rPr>
              <a:t>Polynomial Features with degree 2</a:t>
            </a:r>
          </a:p>
          <a:p>
            <a:pPr marL="628650" lvl="1" indent="-171450">
              <a:spcBef>
                <a:spcPts val="0"/>
              </a:spcBef>
            </a:pPr>
            <a:r>
              <a:rPr lang="en-US" sz="1200" dirty="0">
                <a:solidFill>
                  <a:schemeClr val="bg2"/>
                </a:solidFill>
                <a:latin typeface="+mn-lt"/>
              </a:rPr>
              <a:t>Newey – West test result</a:t>
            </a:r>
          </a:p>
          <a:p>
            <a:pPr marL="0" lvl="0" indent="0" algn="l" rtl="0">
              <a:spcBef>
                <a:spcPts val="0"/>
              </a:spcBef>
              <a:spcAft>
                <a:spcPts val="0"/>
              </a:spcAft>
              <a:buNone/>
            </a:pPr>
            <a:r>
              <a:rPr lang="en-US" altLang="zh-CN" sz="1100" dirty="0"/>
              <a:t> </a:t>
            </a:r>
            <a:endParaRPr sz="1100" dirty="0"/>
          </a:p>
        </p:txBody>
      </p:sp>
      <p:pic>
        <p:nvPicPr>
          <p:cNvPr id="242" name="Google Shape;242;p25" descr="shutterstock_199014602.jpg"/>
          <p:cNvPicPr preferRelativeResize="0"/>
          <p:nvPr/>
        </p:nvPicPr>
        <p:blipFill rotWithShape="1">
          <a:blip r:embed="rId3">
            <a:alphaModFix/>
          </a:blip>
          <a:srcRect l="27866" t="2590" r="791" b="14900"/>
          <a:stretch/>
        </p:blipFill>
        <p:spPr>
          <a:xfrm>
            <a:off x="4893253" y="1229867"/>
            <a:ext cx="3997249" cy="3262599"/>
          </a:xfrm>
          <a:prstGeom prst="rect">
            <a:avLst/>
          </a:prstGeom>
          <a:noFill/>
          <a:ln>
            <a:noFill/>
          </a:ln>
        </p:spPr>
      </p:pic>
      <p:pic>
        <p:nvPicPr>
          <p:cNvPr id="3" name="图片 2" descr="图片包含 屏幕截图&#10;&#10;描述已自动生成">
            <a:extLst>
              <a:ext uri="{FF2B5EF4-FFF2-40B4-BE49-F238E27FC236}">
                <a16:creationId xmlns:a16="http://schemas.microsoft.com/office/drawing/2014/main" id="{C279DF05-A6BF-2C47-8F79-DFC7FA07F7BB}"/>
              </a:ext>
            </a:extLst>
          </p:cNvPr>
          <p:cNvPicPr>
            <a:picLocks noChangeAspect="1"/>
          </p:cNvPicPr>
          <p:nvPr/>
        </p:nvPicPr>
        <p:blipFill>
          <a:blip r:embed="rId4"/>
          <a:stretch>
            <a:fillRect/>
          </a:stretch>
        </p:blipFill>
        <p:spPr>
          <a:xfrm>
            <a:off x="1663060" y="2987332"/>
            <a:ext cx="2209800" cy="698500"/>
          </a:xfrm>
          <a:prstGeom prst="rect">
            <a:avLst/>
          </a:prstGeom>
        </p:spPr>
      </p:pic>
      <p:pic>
        <p:nvPicPr>
          <p:cNvPr id="6" name="图片 5" descr="图片包含 屏幕截图&#10;&#10;描述已自动生成">
            <a:extLst>
              <a:ext uri="{FF2B5EF4-FFF2-40B4-BE49-F238E27FC236}">
                <a16:creationId xmlns:a16="http://schemas.microsoft.com/office/drawing/2014/main" id="{E4F87DE8-A8EE-C046-ADED-06AEF2A355B4}"/>
              </a:ext>
            </a:extLst>
          </p:cNvPr>
          <p:cNvPicPr>
            <a:picLocks noChangeAspect="1"/>
          </p:cNvPicPr>
          <p:nvPr/>
        </p:nvPicPr>
        <p:blipFill>
          <a:blip r:embed="rId5"/>
          <a:stretch>
            <a:fillRect/>
          </a:stretch>
        </p:blipFill>
        <p:spPr>
          <a:xfrm>
            <a:off x="599886" y="3768090"/>
            <a:ext cx="4155077" cy="1118414"/>
          </a:xfrm>
          <a:prstGeom prst="rect">
            <a:avLst/>
          </a:prstGeom>
        </p:spPr>
      </p:pic>
    </p:spTree>
    <p:extLst>
      <p:ext uri="{BB962C8B-B14F-4D97-AF65-F5344CB8AC3E}">
        <p14:creationId xmlns:p14="http://schemas.microsoft.com/office/powerpoint/2010/main" val="234351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bg1"/>
                </a:solidFill>
                <a:latin typeface="+mj-lt"/>
              </a:rPr>
              <a:t>Agenda</a:t>
            </a:r>
            <a:endParaRPr dirty="0">
              <a:solidFill>
                <a:schemeClr val="bg1"/>
              </a:solidFill>
              <a:latin typeface="+mj-lt"/>
            </a:endParaRPr>
          </a:p>
        </p:txBody>
      </p:sp>
      <p:sp>
        <p:nvSpPr>
          <p:cNvPr id="183" name="Google Shape;183;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1"/>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dirty="0">
              <a:solidFill>
                <a:schemeClr val="bg1"/>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1"/>
                </a:solidFill>
                <a:uFill>
                  <a:noFill/>
                </a:uFill>
                <a:latin typeface="Raleway"/>
                <a:ea typeface="Raleway"/>
                <a:cs typeface="Raleway"/>
                <a:sym typeface="Raleway"/>
              </a:rPr>
              <a:t>Stock Price Prediction Models</a:t>
            </a:r>
            <a:endParaRPr sz="1300" dirty="0">
              <a:solidFill>
                <a:schemeClr val="bg1"/>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bg1"/>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Project objective</a:t>
            </a:r>
            <a:endParaRPr sz="1300">
              <a:solidFill>
                <a:schemeClr val="bg1"/>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1"/>
                </a:solidFill>
                <a:uFill>
                  <a:noFill/>
                </a:uFill>
                <a:latin typeface="Raleway"/>
                <a:ea typeface="Raleway"/>
                <a:cs typeface="Raleway"/>
                <a:sym typeface="Raleway"/>
                <a:hlinkClick r:id="rId5" action="ppaction://hlinksldjump">
                  <a:extLst>
                    <a:ext uri="{A12FA001-AC4F-418D-AE19-62706E023703}">
                      <ahyp:hlinkClr xmlns:ahyp="http://schemas.microsoft.com/office/drawing/2018/hyperlinkcolor" val="tx"/>
                    </a:ext>
                  </a:extLst>
                </a:hlinkClick>
              </a:rPr>
              <a:t>Exploratory Data Analysis</a:t>
            </a:r>
            <a:endParaRPr sz="1300" dirty="0">
              <a:solidFill>
                <a:schemeClr val="bg1"/>
              </a:solidFill>
              <a:latin typeface="Raleway"/>
              <a:ea typeface="Raleway"/>
              <a:cs typeface="Raleway"/>
              <a:sym typeface="Raleway"/>
            </a:endParaRPr>
          </a:p>
        </p:txBody>
      </p:sp>
      <p:sp>
        <p:nvSpPr>
          <p:cNvPr id="188" name="Google Shape;188;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1"/>
                </a:solidFill>
                <a:uFill>
                  <a:noFill/>
                </a:uFill>
                <a:latin typeface="Raleway"/>
                <a:ea typeface="Raleway"/>
                <a:cs typeface="Raleway"/>
                <a:sym typeface="Raleway"/>
              </a:rPr>
              <a:t>Trading Strategies</a:t>
            </a:r>
            <a:endParaRPr sz="1300" dirty="0">
              <a:solidFill>
                <a:schemeClr val="bg1"/>
              </a:solidFill>
              <a:latin typeface="Raleway"/>
              <a:ea typeface="Raleway"/>
              <a:cs typeface="Raleway"/>
              <a:sym typeface="Raleway"/>
            </a:endParaRPr>
          </a:p>
        </p:txBody>
      </p:sp>
      <p:sp>
        <p:nvSpPr>
          <p:cNvPr id="189" name="Google Shape;189;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bg1"/>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Proposed solution</a:t>
            </a:r>
            <a:endParaRPr sz="1300">
              <a:solidFill>
                <a:schemeClr val="bg1"/>
              </a:solidFill>
              <a:latin typeface="Raleway"/>
              <a:ea typeface="Raleway"/>
              <a:cs typeface="Raleway"/>
              <a:sym typeface="Raleway"/>
            </a:endParaRPr>
          </a:p>
        </p:txBody>
      </p:sp>
      <p:sp>
        <p:nvSpPr>
          <p:cNvPr id="191" name="Google Shape;191;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lvl="0"/>
            <a:r>
              <a:rPr lang="en-GB" sz="1300" dirty="0">
                <a:solidFill>
                  <a:schemeClr val="bg1"/>
                </a:solidFill>
                <a:uFill>
                  <a:noFill/>
                </a:uFill>
                <a:latin typeface="Raleway"/>
                <a:ea typeface="Raleway"/>
                <a:cs typeface="Raleway"/>
                <a:sym typeface="Raleway"/>
              </a:rPr>
              <a:t>History</a:t>
            </a:r>
          </a:p>
        </p:txBody>
      </p:sp>
      <p:sp>
        <p:nvSpPr>
          <p:cNvPr id="192" name="Google Shape;192;p19"/>
          <p:cNvSpPr txBox="1"/>
          <p:nvPr/>
        </p:nvSpPr>
        <p:spPr>
          <a:xfrm>
            <a:off x="5611134" y="2704919"/>
            <a:ext cx="1998263"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1"/>
                </a:solidFill>
                <a:uFill>
                  <a:noFill/>
                </a:uFill>
                <a:latin typeface="Raleway"/>
                <a:ea typeface="Raleway"/>
                <a:cs typeface="Raleway"/>
                <a:sym typeface="Raleway"/>
              </a:rPr>
              <a:t>Random Forest Implementation</a:t>
            </a:r>
            <a:endParaRPr sz="1300" dirty="0">
              <a:solidFill>
                <a:schemeClr val="bg1"/>
              </a:solidFill>
              <a:latin typeface="Raleway"/>
              <a:ea typeface="Raleway"/>
              <a:cs typeface="Raleway"/>
              <a:sym typeface="Raleway"/>
            </a:endParaRPr>
          </a:p>
        </p:txBody>
      </p:sp>
      <p:sp>
        <p:nvSpPr>
          <p:cNvPr id="193" name="Google Shape;193;p19"/>
          <p:cNvSpPr txBox="1"/>
          <p:nvPr/>
        </p:nvSpPr>
        <p:spPr>
          <a:xfrm>
            <a:off x="5611135" y="3106619"/>
            <a:ext cx="1346256"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bg1"/>
                </a:solidFill>
                <a:uFill>
                  <a:noFill/>
                </a:uFill>
                <a:latin typeface="Raleway"/>
                <a:ea typeface="Raleway"/>
                <a:cs typeface="Raleway"/>
                <a:sym typeface="Raleway"/>
              </a:rPr>
              <a:t>Improvements</a:t>
            </a:r>
            <a:endParaRPr sz="1300" dirty="0">
              <a:solidFill>
                <a:schemeClr val="bg1"/>
              </a:solidFill>
              <a:latin typeface="Raleway"/>
              <a:ea typeface="Raleway"/>
              <a:cs typeface="Raleway"/>
              <a:sym typeface="Raleway"/>
            </a:endParaRPr>
          </a:p>
        </p:txBody>
      </p:sp>
      <p:sp>
        <p:nvSpPr>
          <p:cNvPr id="2" name="文本框 1">
            <a:extLst>
              <a:ext uri="{FF2B5EF4-FFF2-40B4-BE49-F238E27FC236}">
                <a16:creationId xmlns:a16="http://schemas.microsoft.com/office/drawing/2014/main" id="{66DA7B38-D065-8D45-B447-80AF64BAA4A8}"/>
              </a:ext>
            </a:extLst>
          </p:cNvPr>
          <p:cNvSpPr txBox="1"/>
          <p:nvPr/>
        </p:nvSpPr>
        <p:spPr>
          <a:xfrm>
            <a:off x="194733" y="76200"/>
            <a:ext cx="2904067" cy="304800"/>
          </a:xfrm>
          <a:prstGeom prst="rect">
            <a:avLst/>
          </a:prstGeom>
          <a:solidFill>
            <a:srgbClr val="479688"/>
          </a:solidFill>
          <a:ln>
            <a:noFill/>
          </a:ln>
        </p:spPr>
        <p:txBody>
          <a:bodyPr wrap="square" rtlCol="0">
            <a:spAutoFit/>
          </a:bodyPr>
          <a:lstStyle/>
          <a:p>
            <a:endParaRPr kumimoji="1" lang="zh-CN" alt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5831-390F-6F44-829D-6987872B8249}"/>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1D66DEAF-CDCF-D646-998F-BA11E2500259}"/>
              </a:ext>
            </a:extLst>
          </p:cNvPr>
          <p:cNvPicPr>
            <a:picLocks noChangeAspect="1"/>
          </p:cNvPicPr>
          <p:nvPr/>
        </p:nvPicPr>
        <p:blipFill>
          <a:blip r:embed="rId2"/>
          <a:stretch>
            <a:fillRect/>
          </a:stretch>
        </p:blipFill>
        <p:spPr>
          <a:xfrm>
            <a:off x="75828" y="1218222"/>
            <a:ext cx="4365267" cy="3084951"/>
          </a:xfrm>
          <a:prstGeom prst="rect">
            <a:avLst/>
          </a:prstGeom>
        </p:spPr>
      </p:pic>
      <p:pic>
        <p:nvPicPr>
          <p:cNvPr id="6" name="Picture 4" descr="A close up of text on a white background&#10;&#10;Description automatically generated">
            <a:extLst>
              <a:ext uri="{FF2B5EF4-FFF2-40B4-BE49-F238E27FC236}">
                <a16:creationId xmlns:a16="http://schemas.microsoft.com/office/drawing/2014/main" id="{BF4F5E3F-BC3B-0342-B75F-AFD08CA59EEB}"/>
              </a:ext>
            </a:extLst>
          </p:cNvPr>
          <p:cNvPicPr>
            <a:picLocks noChangeAspect="1"/>
          </p:cNvPicPr>
          <p:nvPr/>
        </p:nvPicPr>
        <p:blipFill>
          <a:blip r:embed="rId3"/>
          <a:stretch>
            <a:fillRect/>
          </a:stretch>
        </p:blipFill>
        <p:spPr>
          <a:xfrm>
            <a:off x="4625008" y="1218222"/>
            <a:ext cx="4443164" cy="3103162"/>
          </a:xfrm>
          <a:prstGeom prst="rect">
            <a:avLst/>
          </a:prstGeom>
        </p:spPr>
      </p:pic>
      <p:sp>
        <p:nvSpPr>
          <p:cNvPr id="4" name="TextBox 3">
            <a:extLst>
              <a:ext uri="{FF2B5EF4-FFF2-40B4-BE49-F238E27FC236}">
                <a16:creationId xmlns:a16="http://schemas.microsoft.com/office/drawing/2014/main" id="{1F2E92CC-B601-4C4D-8F9E-B73AC1366AB3}"/>
              </a:ext>
            </a:extLst>
          </p:cNvPr>
          <p:cNvSpPr txBox="1"/>
          <p:nvPr/>
        </p:nvSpPr>
        <p:spPr>
          <a:xfrm>
            <a:off x="334245" y="4319854"/>
            <a:ext cx="3848431" cy="523220"/>
          </a:xfrm>
          <a:prstGeom prst="rect">
            <a:avLst/>
          </a:prstGeom>
          <a:noFill/>
        </p:spPr>
        <p:txBody>
          <a:bodyPr wrap="square" rtlCol="0">
            <a:spAutoFit/>
          </a:bodyPr>
          <a:lstStyle/>
          <a:p>
            <a:r>
              <a:rPr lang="en-US" dirty="0"/>
              <a:t>R Squared of Random Forest for regression models is 0.83</a:t>
            </a:r>
          </a:p>
        </p:txBody>
      </p:sp>
    </p:spTree>
    <p:extLst>
      <p:ext uri="{BB962C8B-B14F-4D97-AF65-F5344CB8AC3E}">
        <p14:creationId xmlns:p14="http://schemas.microsoft.com/office/powerpoint/2010/main" val="177044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Google Shape;240;p25"/>
          <p:cNvSpPr txBox="1">
            <a:spLocks noGrp="1"/>
          </p:cNvSpPr>
          <p:nvPr>
            <p:ph type="title"/>
          </p:nvPr>
        </p:nvSpPr>
        <p:spPr>
          <a:xfrm>
            <a:off x="687929" y="1111804"/>
            <a:ext cx="3893401" cy="659919"/>
          </a:xfrm>
          <a:prstGeom prst="rect">
            <a:avLst/>
          </a:prstGeom>
        </p:spPr>
        <p:txBody>
          <a:bodyPr/>
          <a:lstStyle/>
          <a:p>
            <a:r>
              <a:rPr dirty="0">
                <a:latin typeface="+mj-lt"/>
              </a:rPr>
              <a:t>Model </a:t>
            </a:r>
            <a:r>
              <a:rPr lang="en-US" dirty="0">
                <a:latin typeface="+mj-lt"/>
              </a:rPr>
              <a:t>06</a:t>
            </a:r>
            <a:r>
              <a:rPr dirty="0">
                <a:latin typeface="+mj-lt"/>
              </a:rPr>
              <a:t>: GRU </a:t>
            </a:r>
          </a:p>
        </p:txBody>
      </p:sp>
      <p:sp>
        <p:nvSpPr>
          <p:cNvPr id="386" name="TextBox 8"/>
          <p:cNvSpPr txBox="1"/>
          <p:nvPr/>
        </p:nvSpPr>
        <p:spPr>
          <a:xfrm>
            <a:off x="480760" y="1603012"/>
            <a:ext cx="4307739" cy="3065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buClr>
                <a:srgbClr val="000000"/>
              </a:buClr>
              <a:buSzPct val="100000"/>
              <a:buFont typeface="Arial"/>
              <a:buChar char="•"/>
              <a:defRPr sz="1380">
                <a:solidFill>
                  <a:srgbClr val="000000"/>
                </a:solidFill>
              </a:defRPr>
            </a:pPr>
            <a:r>
              <a:rPr dirty="0"/>
              <a:t>Based on LSTM professor taught in class and what my teammate have done. I searched another variant of LSTM called GRU(Gated Recurrent Unit) .</a:t>
            </a:r>
          </a:p>
          <a:p>
            <a:pPr marL="285750" indent="-285750">
              <a:buClr>
                <a:srgbClr val="000000"/>
              </a:buClr>
              <a:buSzPct val="100000"/>
              <a:buFont typeface="Arial"/>
              <a:buChar char="•"/>
              <a:defRPr sz="1380">
                <a:solidFill>
                  <a:srgbClr val="000000"/>
                </a:solidFill>
              </a:defRPr>
            </a:pPr>
            <a:r>
              <a:rPr dirty="0"/>
              <a:t>GRU also address the shortcoming of RNN which can not handle the information in long sequences. </a:t>
            </a:r>
          </a:p>
          <a:p>
            <a:pPr marL="285750" indent="-285750">
              <a:buClr>
                <a:srgbClr val="000000"/>
              </a:buClr>
              <a:buSzPct val="100000"/>
              <a:buFont typeface="Arial"/>
              <a:buChar char="•"/>
              <a:defRPr sz="1380">
                <a:solidFill>
                  <a:srgbClr val="000000"/>
                </a:solidFill>
              </a:defRPr>
            </a:pPr>
            <a:r>
              <a:rPr dirty="0"/>
              <a:t>GRU just use reset gate and update gate. The reset gate is used to determine how much the past information to forget. The update gate is combined with forget gate and input gate of an LSTM.</a:t>
            </a:r>
          </a:p>
          <a:p>
            <a:pPr marL="285750" indent="-285750">
              <a:buClr>
                <a:srgbClr val="000000"/>
              </a:buClr>
              <a:buSzPct val="100000"/>
              <a:buFont typeface="Arial"/>
              <a:buChar char="•"/>
              <a:defRPr sz="1380">
                <a:solidFill>
                  <a:srgbClr val="000000"/>
                </a:solidFill>
              </a:defRPr>
            </a:pPr>
            <a:r>
              <a:rPr dirty="0"/>
              <a:t>Since GRU has fewer matrix operations, it’s little speedier to train then LSTM’s. However, we usually try both to determine which one should be chosen.</a:t>
            </a:r>
          </a:p>
        </p:txBody>
      </p:sp>
      <p:pic>
        <p:nvPicPr>
          <p:cNvPr id="2" name="Picture 1">
            <a:extLst>
              <a:ext uri="{FF2B5EF4-FFF2-40B4-BE49-F238E27FC236}">
                <a16:creationId xmlns:a16="http://schemas.microsoft.com/office/drawing/2014/main" id="{4C2EA51E-2276-F945-B15A-ADC33EDBCF55}"/>
              </a:ext>
            </a:extLst>
          </p:cNvPr>
          <p:cNvPicPr>
            <a:picLocks noChangeAspect="1"/>
          </p:cNvPicPr>
          <p:nvPr/>
        </p:nvPicPr>
        <p:blipFill>
          <a:blip r:embed="rId2"/>
          <a:stretch>
            <a:fillRect/>
          </a:stretch>
        </p:blipFill>
        <p:spPr>
          <a:xfrm>
            <a:off x="4922018" y="1484486"/>
            <a:ext cx="3854308" cy="3065455"/>
          </a:xfrm>
          <a:prstGeom prst="rect">
            <a:avLst/>
          </a:prstGeom>
        </p:spPr>
      </p:pic>
    </p:spTree>
    <p:extLst>
      <p:ext uri="{BB962C8B-B14F-4D97-AF65-F5344CB8AC3E}">
        <p14:creationId xmlns:p14="http://schemas.microsoft.com/office/powerpoint/2010/main" val="4176864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40;p25">
            <a:extLst>
              <a:ext uri="{FF2B5EF4-FFF2-40B4-BE49-F238E27FC236}">
                <a16:creationId xmlns:a16="http://schemas.microsoft.com/office/drawing/2014/main" id="{98556C21-6313-A441-8E29-9502357AA975}"/>
              </a:ext>
            </a:extLst>
          </p:cNvPr>
          <p:cNvSpPr txBox="1">
            <a:spLocks noGrp="1"/>
          </p:cNvSpPr>
          <p:nvPr>
            <p:ph type="title"/>
          </p:nvPr>
        </p:nvSpPr>
        <p:spPr>
          <a:xfrm>
            <a:off x="776161" y="1280246"/>
            <a:ext cx="3893401" cy="659919"/>
          </a:xfrm>
          <a:prstGeom prst="rect">
            <a:avLst/>
          </a:prstGeom>
        </p:spPr>
        <p:txBody>
          <a:bodyPr/>
          <a:lstStyle/>
          <a:p>
            <a:r>
              <a:rPr dirty="0">
                <a:latin typeface="+mj-lt"/>
              </a:rPr>
              <a:t>GRU </a:t>
            </a:r>
            <a:r>
              <a:rPr lang="en-US" dirty="0">
                <a:latin typeface="+mj-lt"/>
              </a:rPr>
              <a:t>Prediction</a:t>
            </a:r>
            <a:endParaRPr dirty="0">
              <a:latin typeface="+mj-lt"/>
            </a:endParaRPr>
          </a:p>
        </p:txBody>
      </p:sp>
      <p:pic>
        <p:nvPicPr>
          <p:cNvPr id="7" name="Picture 6">
            <a:extLst>
              <a:ext uri="{FF2B5EF4-FFF2-40B4-BE49-F238E27FC236}">
                <a16:creationId xmlns:a16="http://schemas.microsoft.com/office/drawing/2014/main" id="{586B3820-80BE-3B4F-B288-148DCA94C9ED}"/>
              </a:ext>
            </a:extLst>
          </p:cNvPr>
          <p:cNvPicPr>
            <a:picLocks noChangeAspect="1"/>
          </p:cNvPicPr>
          <p:nvPr/>
        </p:nvPicPr>
        <p:blipFill>
          <a:blip r:embed="rId2"/>
          <a:stretch>
            <a:fillRect/>
          </a:stretch>
        </p:blipFill>
        <p:spPr>
          <a:xfrm>
            <a:off x="553453" y="1721582"/>
            <a:ext cx="7443537" cy="2578042"/>
          </a:xfrm>
          <a:prstGeom prst="rect">
            <a:avLst/>
          </a:prstGeom>
        </p:spPr>
      </p:pic>
      <p:pic>
        <p:nvPicPr>
          <p:cNvPr id="8" name="Picture 7">
            <a:extLst>
              <a:ext uri="{FF2B5EF4-FFF2-40B4-BE49-F238E27FC236}">
                <a16:creationId xmlns:a16="http://schemas.microsoft.com/office/drawing/2014/main" id="{E1D64F41-83FD-914C-BC7F-826AC9B0B99E}"/>
              </a:ext>
            </a:extLst>
          </p:cNvPr>
          <p:cNvPicPr>
            <a:picLocks noChangeAspect="1"/>
          </p:cNvPicPr>
          <p:nvPr/>
        </p:nvPicPr>
        <p:blipFill>
          <a:blip r:embed="rId3"/>
          <a:stretch>
            <a:fillRect/>
          </a:stretch>
        </p:blipFill>
        <p:spPr>
          <a:xfrm>
            <a:off x="776161" y="4444666"/>
            <a:ext cx="7835900" cy="457200"/>
          </a:xfrm>
          <a:prstGeom prst="rect">
            <a:avLst/>
          </a:prstGeom>
        </p:spPr>
      </p:pic>
    </p:spTree>
    <p:extLst>
      <p:ext uri="{BB962C8B-B14F-4D97-AF65-F5344CB8AC3E}">
        <p14:creationId xmlns:p14="http://schemas.microsoft.com/office/powerpoint/2010/main" val="4013942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BA182-97BA-3C47-8816-8EBE678C10C5}"/>
              </a:ext>
            </a:extLst>
          </p:cNvPr>
          <p:cNvSpPr>
            <a:spLocks noGrp="1"/>
          </p:cNvSpPr>
          <p:nvPr>
            <p:ph type="title"/>
          </p:nvPr>
        </p:nvSpPr>
        <p:spPr/>
        <p:txBody>
          <a:bodyPr/>
          <a:lstStyle/>
          <a:p>
            <a:r>
              <a:rPr kumimoji="1" lang="en-US" altLang="zh-CN" dirty="0"/>
              <a:t>Trading</a:t>
            </a:r>
            <a:r>
              <a:rPr kumimoji="1" lang="zh-CN" altLang="en-US" dirty="0"/>
              <a:t> </a:t>
            </a:r>
            <a:r>
              <a:rPr kumimoji="1" lang="en-US" altLang="zh-CN" dirty="0"/>
              <a:t>Strategy</a:t>
            </a:r>
            <a:r>
              <a:rPr kumimoji="1" lang="zh-CN" altLang="en-US" dirty="0"/>
              <a:t> </a:t>
            </a:r>
            <a:r>
              <a:rPr kumimoji="1" lang="en-US" altLang="zh-CN" dirty="0"/>
              <a:t>01:</a:t>
            </a:r>
            <a:endParaRPr kumimoji="1" lang="zh-CN" altLang="en-US" dirty="0"/>
          </a:p>
        </p:txBody>
      </p:sp>
      <p:sp>
        <p:nvSpPr>
          <p:cNvPr id="3" name="文本占位符 2">
            <a:extLst>
              <a:ext uri="{FF2B5EF4-FFF2-40B4-BE49-F238E27FC236}">
                <a16:creationId xmlns:a16="http://schemas.microsoft.com/office/drawing/2014/main" id="{1BB2B5AA-5086-7644-8EC7-E23AE065E564}"/>
              </a:ext>
            </a:extLst>
          </p:cNvPr>
          <p:cNvSpPr>
            <a:spLocks noGrp="1"/>
          </p:cNvSpPr>
          <p:nvPr>
            <p:ph type="body" idx="1"/>
          </p:nvPr>
        </p:nvSpPr>
        <p:spPr>
          <a:xfrm>
            <a:off x="725850" y="1843133"/>
            <a:ext cx="3377023" cy="2736818"/>
          </a:xfrm>
        </p:spPr>
        <p:txBody>
          <a:bodyPr anchor="t"/>
          <a:lstStyle/>
          <a:p>
            <a:r>
              <a:rPr lang="en" altLang="zh-CN" sz="1200" dirty="0">
                <a:solidFill>
                  <a:schemeClr val="bg2"/>
                </a:solidFill>
                <a:latin typeface="+mn-lt"/>
                <a:ea typeface="Apple Symbols" panose="02000000000000000000" pitchFamily="2" charset="-79"/>
                <a:cs typeface="Nadeem" pitchFamily="2" charset="-78"/>
              </a:rPr>
              <a:t>Compare the </a:t>
            </a:r>
            <a:r>
              <a:rPr lang="en" altLang="zh-CN" sz="1200" u="sng" dirty="0">
                <a:solidFill>
                  <a:schemeClr val="bg2"/>
                </a:solidFill>
                <a:latin typeface="+mn-lt"/>
                <a:ea typeface="Apple Symbols" panose="02000000000000000000" pitchFamily="2" charset="-79"/>
                <a:cs typeface="Nadeem" pitchFamily="2" charset="-78"/>
              </a:rPr>
              <a:t>Open price </a:t>
            </a:r>
            <a:r>
              <a:rPr lang="en" altLang="zh-CN" sz="1200" dirty="0">
                <a:solidFill>
                  <a:schemeClr val="bg2"/>
                </a:solidFill>
                <a:latin typeface="+mn-lt"/>
                <a:ea typeface="Apple Symbols" panose="02000000000000000000" pitchFamily="2" charset="-79"/>
                <a:cs typeface="Nadeem" pitchFamily="2" charset="-78"/>
              </a:rPr>
              <a:t>and </a:t>
            </a:r>
            <a:r>
              <a:rPr lang="en" altLang="zh-CN" sz="1200" u="sng" dirty="0">
                <a:solidFill>
                  <a:schemeClr val="bg2"/>
                </a:solidFill>
                <a:latin typeface="+mn-lt"/>
                <a:ea typeface="Apple Symbols" panose="02000000000000000000" pitchFamily="2" charset="-79"/>
                <a:cs typeface="Nadeem" pitchFamily="2" charset="-78"/>
              </a:rPr>
              <a:t>Predicted Close price</a:t>
            </a:r>
            <a:r>
              <a:rPr lang="en" altLang="zh-CN" sz="1200" dirty="0">
                <a:solidFill>
                  <a:schemeClr val="bg2"/>
                </a:solidFill>
                <a:latin typeface="+mn-lt"/>
                <a:ea typeface="Apple Symbols" panose="02000000000000000000" pitchFamily="2" charset="-79"/>
                <a:cs typeface="Nadeem" pitchFamily="2" charset="-78"/>
              </a:rPr>
              <a:t>. </a:t>
            </a:r>
          </a:p>
          <a:p>
            <a:pPr marL="146050" indent="0">
              <a:buNone/>
            </a:pPr>
            <a:endParaRPr lang="en" altLang="zh-CN" sz="1200" dirty="0">
              <a:solidFill>
                <a:schemeClr val="bg2"/>
              </a:solidFill>
              <a:latin typeface="+mn-lt"/>
              <a:ea typeface="Apple Symbols" panose="02000000000000000000" pitchFamily="2" charset="-79"/>
              <a:cs typeface="Nadeem" pitchFamily="2" charset="-78"/>
            </a:endParaRPr>
          </a:p>
          <a:p>
            <a:r>
              <a:rPr lang="en" altLang="zh-CN" sz="1200" dirty="0">
                <a:solidFill>
                  <a:schemeClr val="bg2"/>
                </a:solidFill>
                <a:latin typeface="+mn-lt"/>
                <a:ea typeface="Apple Symbols" panose="02000000000000000000" pitchFamily="2" charset="-79"/>
                <a:cs typeface="Nadeem" pitchFamily="2" charset="-78"/>
              </a:rPr>
              <a:t>If Open &lt; Predicted Price:</a:t>
            </a:r>
          </a:p>
          <a:p>
            <a:pPr marL="146050" indent="0">
              <a:buNone/>
            </a:pPr>
            <a:endParaRPr lang="en" altLang="zh-CN" sz="1200" dirty="0">
              <a:solidFill>
                <a:schemeClr val="bg2"/>
              </a:solidFill>
              <a:latin typeface="+mn-lt"/>
              <a:ea typeface="Apple Symbols" panose="02000000000000000000" pitchFamily="2" charset="-79"/>
              <a:cs typeface="Nadeem" pitchFamily="2" charset="-78"/>
            </a:endParaRPr>
          </a:p>
          <a:p>
            <a:pPr marL="146050" indent="0">
              <a:buNone/>
            </a:pPr>
            <a:r>
              <a:rPr lang="en" altLang="zh-CN" sz="1200" dirty="0">
                <a:solidFill>
                  <a:schemeClr val="bg2"/>
                </a:solidFill>
                <a:latin typeface="+mn-lt"/>
                <a:ea typeface="Apple Symbols" panose="02000000000000000000" pitchFamily="2" charset="-79"/>
                <a:cs typeface="Nadeem" pitchFamily="2" charset="-78"/>
              </a:rPr>
              <a:t>       We Purchase it and sell it at the closing price.</a:t>
            </a:r>
          </a:p>
          <a:p>
            <a:pPr marL="146050" indent="0">
              <a:buNone/>
            </a:pPr>
            <a:r>
              <a:rPr lang="en" altLang="zh-CN" sz="1200" dirty="0">
                <a:solidFill>
                  <a:schemeClr val="bg2"/>
                </a:solidFill>
                <a:latin typeface="+mn-lt"/>
                <a:ea typeface="Apple Symbols" panose="02000000000000000000" pitchFamily="2" charset="-79"/>
                <a:cs typeface="Nadeem" pitchFamily="2" charset="-78"/>
              </a:rPr>
              <a:t>.</a:t>
            </a:r>
          </a:p>
          <a:p>
            <a:r>
              <a:rPr lang="en" altLang="zh-CN" sz="1200" dirty="0">
                <a:solidFill>
                  <a:schemeClr val="bg2"/>
                </a:solidFill>
                <a:latin typeface="+mn-lt"/>
                <a:ea typeface="Apple Symbols" panose="02000000000000000000" pitchFamily="2" charset="-79"/>
                <a:cs typeface="Nadeem" pitchFamily="2" charset="-78"/>
              </a:rPr>
              <a:t>Otherwise we won’t trade.</a:t>
            </a:r>
          </a:p>
        </p:txBody>
      </p:sp>
      <p:sp>
        <p:nvSpPr>
          <p:cNvPr id="5" name="TextBox 4">
            <a:extLst>
              <a:ext uri="{FF2B5EF4-FFF2-40B4-BE49-F238E27FC236}">
                <a16:creationId xmlns:a16="http://schemas.microsoft.com/office/drawing/2014/main" id="{19981F9D-2201-DB42-8FAC-880C2185A9EE}"/>
              </a:ext>
            </a:extLst>
          </p:cNvPr>
          <p:cNvSpPr txBox="1"/>
          <p:nvPr/>
        </p:nvSpPr>
        <p:spPr>
          <a:xfrm>
            <a:off x="4643562" y="1843133"/>
            <a:ext cx="3888188" cy="2123658"/>
          </a:xfrm>
          <a:prstGeom prst="rect">
            <a:avLst/>
          </a:prstGeom>
          <a:noFill/>
        </p:spPr>
        <p:txBody>
          <a:bodyPr wrap="square" rtlCol="0">
            <a:spAutoFit/>
          </a:bodyPr>
          <a:lstStyle/>
          <a:p>
            <a:pPr marL="171450" indent="-171450">
              <a:buFont typeface="Arial" panose="020B0604020202020204" pitchFamily="34" charset="0"/>
              <a:buChar char="•"/>
            </a:pPr>
            <a:r>
              <a:rPr lang="en-US" sz="1200" dirty="0"/>
              <a:t>﻿Assuming we have $100000.0  to invest, based on the approximate price of  $170 per share, then we can help you earn  </a:t>
            </a:r>
            <a:r>
              <a:rPr lang="en-US" sz="1200" b="1" dirty="0"/>
              <a:t>$114547.06</a:t>
            </a:r>
          </a:p>
          <a:p>
            <a:endParaRPr lang="en-US" sz="1200" b="1" dirty="0"/>
          </a:p>
          <a:p>
            <a:pPr marL="171450" indent="-171450">
              <a:buFont typeface="Arial" panose="020B0604020202020204" pitchFamily="34" charset="0"/>
              <a:buChar char="•"/>
            </a:pPr>
            <a:r>
              <a:rPr lang="en-US" sz="1200" dirty="0"/>
              <a:t>The return rate is:  </a:t>
            </a:r>
            <a:r>
              <a:rPr lang="en-US" sz="1200" b="1" dirty="0"/>
              <a:t>15.0 %  </a:t>
            </a:r>
            <a:r>
              <a:rPr lang="en-US" sz="1200" dirty="0"/>
              <a:t>for the past 3 months.</a:t>
            </a:r>
          </a:p>
          <a:p>
            <a:r>
              <a:rPr lang="en-US" sz="1200" dirty="0"/>
              <a:t> </a:t>
            </a:r>
          </a:p>
          <a:p>
            <a:r>
              <a:rPr lang="en-US" sz="1200" dirty="0"/>
              <a:t>    Gross Profit:  64.13</a:t>
            </a:r>
          </a:p>
          <a:p>
            <a:endParaRPr lang="en-US" sz="1200" dirty="0"/>
          </a:p>
          <a:p>
            <a:r>
              <a:rPr lang="en-US" sz="1200" dirty="0"/>
              <a:t>    Gross Loss:  -39.40</a:t>
            </a:r>
          </a:p>
          <a:p>
            <a:r>
              <a:rPr lang="en-US" sz="1200" dirty="0"/>
              <a:t> </a:t>
            </a:r>
          </a:p>
          <a:p>
            <a:r>
              <a:rPr lang="en-US" sz="1200" dirty="0"/>
              <a:t>    Sharpe Ratio using Strategy 1:  </a:t>
            </a:r>
            <a:r>
              <a:rPr lang="en-US" sz="1200" b="1" dirty="0"/>
              <a:t>0.63(Annual)</a:t>
            </a:r>
          </a:p>
        </p:txBody>
      </p:sp>
    </p:spTree>
    <p:extLst>
      <p:ext uri="{BB962C8B-B14F-4D97-AF65-F5344CB8AC3E}">
        <p14:creationId xmlns:p14="http://schemas.microsoft.com/office/powerpoint/2010/main" val="1095402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2A91-1365-FC4D-94A5-BBB7DD3AF0FE}"/>
              </a:ext>
            </a:extLst>
          </p:cNvPr>
          <p:cNvSpPr>
            <a:spLocks noGrp="1"/>
          </p:cNvSpPr>
          <p:nvPr>
            <p:ph type="title"/>
          </p:nvPr>
        </p:nvSpPr>
        <p:spPr/>
        <p:txBody>
          <a:bodyPr/>
          <a:lstStyle/>
          <a:p>
            <a:r>
              <a:rPr lang="en-US" dirty="0"/>
              <a:t>Trading Strategy 02:  BOLLINGER BANDS</a:t>
            </a:r>
          </a:p>
        </p:txBody>
      </p:sp>
      <p:sp>
        <p:nvSpPr>
          <p:cNvPr id="3" name="Text Placeholder 2">
            <a:extLst>
              <a:ext uri="{FF2B5EF4-FFF2-40B4-BE49-F238E27FC236}">
                <a16:creationId xmlns:a16="http://schemas.microsoft.com/office/drawing/2014/main" id="{31AD941F-BFAD-2A4F-882D-F2ED38F381AB}"/>
              </a:ext>
            </a:extLst>
          </p:cNvPr>
          <p:cNvSpPr>
            <a:spLocks noGrp="1"/>
          </p:cNvSpPr>
          <p:nvPr>
            <p:ph type="body" idx="1"/>
          </p:nvPr>
        </p:nvSpPr>
        <p:spPr>
          <a:xfrm>
            <a:off x="729450" y="2078875"/>
            <a:ext cx="7688700" cy="2731664"/>
          </a:xfrm>
        </p:spPr>
        <p:txBody>
          <a:bodyPr/>
          <a:lstStyle/>
          <a:p>
            <a:r>
              <a:rPr lang="en-US" dirty="0">
                <a:solidFill>
                  <a:schemeClr val="bg2"/>
                </a:solidFill>
              </a:rPr>
              <a:t>BB are used to determine overbought and oversold levels, where a trader will try to sell when the price reaches the top of the band and will execute a buy when the price reaches the bottom of the band.</a:t>
            </a:r>
          </a:p>
          <a:p>
            <a:pPr marL="146050" indent="0">
              <a:buNone/>
            </a:pPr>
            <a:endParaRPr lang="en-US" dirty="0">
              <a:solidFill>
                <a:schemeClr val="bg2"/>
              </a:solidFill>
            </a:endParaRPr>
          </a:p>
          <a:p>
            <a:r>
              <a:rPr lang="en-US" dirty="0">
                <a:solidFill>
                  <a:schemeClr val="bg2"/>
                </a:solidFill>
              </a:rPr>
              <a:t>The BB has 3 components:</a:t>
            </a:r>
          </a:p>
          <a:p>
            <a:pPr lvl="1"/>
            <a:r>
              <a:rPr lang="en-US" dirty="0">
                <a:solidFill>
                  <a:schemeClr val="bg2"/>
                </a:solidFill>
              </a:rPr>
              <a:t>Middle line which is The 20 day simple moving average of the closing prices</a:t>
            </a:r>
          </a:p>
          <a:p>
            <a:pPr lvl="1"/>
            <a:r>
              <a:rPr lang="en-US" dirty="0">
                <a:solidFill>
                  <a:schemeClr val="bg2"/>
                </a:solidFill>
              </a:rPr>
              <a:t>An upper band – this is the +2 standard deviation of the middle line</a:t>
            </a:r>
          </a:p>
          <a:p>
            <a:pPr lvl="1"/>
            <a:r>
              <a:rPr lang="en-US" dirty="0">
                <a:solidFill>
                  <a:schemeClr val="bg2"/>
                </a:solidFill>
              </a:rPr>
              <a:t>A lower band – this is the -2 standard deviation of the middle line</a:t>
            </a:r>
          </a:p>
          <a:p>
            <a:endParaRPr lang="en-US" dirty="0"/>
          </a:p>
        </p:txBody>
      </p:sp>
    </p:spTree>
    <p:extLst>
      <p:ext uri="{BB962C8B-B14F-4D97-AF65-F5344CB8AC3E}">
        <p14:creationId xmlns:p14="http://schemas.microsoft.com/office/powerpoint/2010/main" val="243877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FAD7E-749F-6049-8CF7-323EF0193C1E}"/>
              </a:ext>
            </a:extLst>
          </p:cNvPr>
          <p:cNvSpPr>
            <a:spLocks noGrp="1"/>
          </p:cNvSpPr>
          <p:nvPr>
            <p:ph type="title"/>
          </p:nvPr>
        </p:nvSpPr>
        <p:spPr>
          <a:xfrm>
            <a:off x="729449" y="1318650"/>
            <a:ext cx="3285959" cy="535200"/>
          </a:xfrm>
        </p:spPr>
        <p:txBody>
          <a:bodyPr/>
          <a:lstStyle/>
          <a:p>
            <a:r>
              <a:rPr lang="en-US" dirty="0"/>
              <a:t>Investment Results</a:t>
            </a:r>
          </a:p>
        </p:txBody>
      </p:sp>
      <p:sp>
        <p:nvSpPr>
          <p:cNvPr id="3" name="Text Placeholder 2">
            <a:extLst>
              <a:ext uri="{FF2B5EF4-FFF2-40B4-BE49-F238E27FC236}">
                <a16:creationId xmlns:a16="http://schemas.microsoft.com/office/drawing/2014/main" id="{5FFE6D5F-BCDD-B24D-952F-BDCD410C7479}"/>
              </a:ext>
            </a:extLst>
          </p:cNvPr>
          <p:cNvSpPr>
            <a:spLocks noGrp="1"/>
          </p:cNvSpPr>
          <p:nvPr>
            <p:ph type="body" idx="1"/>
          </p:nvPr>
        </p:nvSpPr>
        <p:spPr>
          <a:xfrm>
            <a:off x="729450" y="1853850"/>
            <a:ext cx="2975858" cy="2850934"/>
          </a:xfrm>
        </p:spPr>
        <p:txBody>
          <a:bodyPr/>
          <a:lstStyle/>
          <a:p>
            <a:r>
              <a:rPr lang="en-US" sz="1200" dirty="0">
                <a:solidFill>
                  <a:schemeClr val="bg2"/>
                </a:solidFill>
                <a:latin typeface="+mn-lt"/>
              </a:rPr>
              <a:t>﻿Assuming we have initially bought shares at price $170 per share with half of our initial investment.</a:t>
            </a:r>
          </a:p>
          <a:p>
            <a:r>
              <a:rPr lang="en-US" sz="1200" dirty="0">
                <a:solidFill>
                  <a:schemeClr val="bg2"/>
                </a:solidFill>
                <a:latin typeface="+mn-lt"/>
              </a:rPr>
              <a:t>Assuming we have </a:t>
            </a:r>
            <a:r>
              <a:rPr lang="en-US" sz="1200" b="1" dirty="0">
                <a:solidFill>
                  <a:schemeClr val="bg2"/>
                </a:solidFill>
                <a:latin typeface="+mn-lt"/>
              </a:rPr>
              <a:t>$100000.0  </a:t>
            </a:r>
            <a:r>
              <a:rPr lang="en-US" sz="1200" dirty="0">
                <a:solidFill>
                  <a:schemeClr val="bg2"/>
                </a:solidFill>
                <a:latin typeface="+mn-lt"/>
              </a:rPr>
              <a:t>to invest using Bollinger Bands, based on the approximate price of  </a:t>
            </a:r>
            <a:r>
              <a:rPr lang="en-US" sz="1200" b="1" dirty="0">
                <a:solidFill>
                  <a:schemeClr val="bg2"/>
                </a:solidFill>
                <a:latin typeface="+mn-lt"/>
              </a:rPr>
              <a:t>$170 </a:t>
            </a:r>
            <a:r>
              <a:rPr lang="en-US" sz="1200" dirty="0">
                <a:solidFill>
                  <a:schemeClr val="bg2"/>
                </a:solidFill>
                <a:latin typeface="+mn-lt"/>
              </a:rPr>
              <a:t>per share, then we can help you earn  </a:t>
            </a:r>
            <a:r>
              <a:rPr lang="en-US" sz="1200" b="1" dirty="0">
                <a:solidFill>
                  <a:schemeClr val="bg2"/>
                </a:solidFill>
                <a:latin typeface="+mn-lt"/>
              </a:rPr>
              <a:t>$106686.21 .</a:t>
            </a:r>
          </a:p>
          <a:p>
            <a:r>
              <a:rPr lang="en-US" sz="1200" dirty="0">
                <a:solidFill>
                  <a:schemeClr val="bg2"/>
                </a:solidFill>
                <a:latin typeface="+mn-lt"/>
              </a:rPr>
              <a:t>The </a:t>
            </a:r>
            <a:r>
              <a:rPr lang="en-US" sz="1200" b="1" dirty="0">
                <a:solidFill>
                  <a:schemeClr val="bg2"/>
                </a:solidFill>
                <a:latin typeface="+mn-lt"/>
              </a:rPr>
              <a:t>return rate </a:t>
            </a:r>
            <a:r>
              <a:rPr lang="en-US" sz="1200" dirty="0">
                <a:solidFill>
                  <a:schemeClr val="bg2"/>
                </a:solidFill>
                <a:latin typeface="+mn-lt"/>
              </a:rPr>
              <a:t>is:  </a:t>
            </a:r>
            <a:r>
              <a:rPr lang="en-US" sz="1200" b="1" dirty="0">
                <a:solidFill>
                  <a:schemeClr val="bg2"/>
                </a:solidFill>
                <a:latin typeface="+mn-lt"/>
              </a:rPr>
              <a:t>6.69 %  </a:t>
            </a:r>
            <a:r>
              <a:rPr lang="en-US" sz="1200" dirty="0">
                <a:solidFill>
                  <a:schemeClr val="bg2"/>
                </a:solidFill>
                <a:latin typeface="+mn-lt"/>
              </a:rPr>
              <a:t>for the past 3 months.</a:t>
            </a:r>
          </a:p>
          <a:p>
            <a:r>
              <a:rPr lang="en-US" sz="1200" b="1" dirty="0">
                <a:solidFill>
                  <a:schemeClr val="bg2"/>
                </a:solidFill>
                <a:latin typeface="+mn-lt"/>
              </a:rPr>
              <a:t>Sharpe Ratio </a:t>
            </a:r>
            <a:r>
              <a:rPr lang="en-US" sz="1200" dirty="0">
                <a:solidFill>
                  <a:schemeClr val="bg2"/>
                </a:solidFill>
                <a:latin typeface="+mn-lt"/>
              </a:rPr>
              <a:t>using Bollinger Bands:  </a:t>
            </a:r>
            <a:r>
              <a:rPr lang="en-US" sz="1200" b="1" dirty="0">
                <a:solidFill>
                  <a:schemeClr val="bg2"/>
                </a:solidFill>
                <a:latin typeface="+mn-lt"/>
              </a:rPr>
              <a:t>7.83</a:t>
            </a:r>
          </a:p>
        </p:txBody>
      </p:sp>
      <p:pic>
        <p:nvPicPr>
          <p:cNvPr id="5" name="Picture 4" descr="A close up of text on a white background&#10;&#10;Description automatically generated">
            <a:extLst>
              <a:ext uri="{FF2B5EF4-FFF2-40B4-BE49-F238E27FC236}">
                <a16:creationId xmlns:a16="http://schemas.microsoft.com/office/drawing/2014/main" id="{E26F5289-8A18-4E4C-B518-B30BD35B018D}"/>
              </a:ext>
            </a:extLst>
          </p:cNvPr>
          <p:cNvPicPr>
            <a:picLocks noChangeAspect="1"/>
          </p:cNvPicPr>
          <p:nvPr/>
        </p:nvPicPr>
        <p:blipFill>
          <a:blip r:embed="rId2"/>
          <a:stretch>
            <a:fillRect/>
          </a:stretch>
        </p:blipFill>
        <p:spPr>
          <a:xfrm>
            <a:off x="3776870" y="1318650"/>
            <a:ext cx="5232536" cy="3386134"/>
          </a:xfrm>
          <a:prstGeom prst="rect">
            <a:avLst/>
          </a:prstGeom>
        </p:spPr>
      </p:pic>
    </p:spTree>
    <p:extLst>
      <p:ext uri="{BB962C8B-B14F-4D97-AF65-F5344CB8AC3E}">
        <p14:creationId xmlns:p14="http://schemas.microsoft.com/office/powerpoint/2010/main" val="3221945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626082" y="1833738"/>
            <a:ext cx="5528227" cy="238045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Trading Strategy Comparisons</a:t>
            </a:r>
            <a:endParaRPr dirty="0"/>
          </a:p>
        </p:txBody>
      </p:sp>
    </p:spTree>
    <p:extLst>
      <p:ext uri="{BB962C8B-B14F-4D97-AF65-F5344CB8AC3E}">
        <p14:creationId xmlns:p14="http://schemas.microsoft.com/office/powerpoint/2010/main" val="1573601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BA182-97BA-3C47-8816-8EBE678C10C5}"/>
              </a:ext>
            </a:extLst>
          </p:cNvPr>
          <p:cNvSpPr>
            <a:spLocks noGrp="1"/>
          </p:cNvSpPr>
          <p:nvPr>
            <p:ph type="title"/>
          </p:nvPr>
        </p:nvSpPr>
        <p:spPr>
          <a:xfrm>
            <a:off x="729450" y="1318650"/>
            <a:ext cx="3452936" cy="535200"/>
          </a:xfrm>
        </p:spPr>
        <p:txBody>
          <a:bodyPr/>
          <a:lstStyle/>
          <a:p>
            <a:r>
              <a:rPr kumimoji="1" lang="en-US" altLang="zh-CN" dirty="0">
                <a:latin typeface="+mn-lt"/>
              </a:rPr>
              <a:t>Trading</a:t>
            </a:r>
            <a:r>
              <a:rPr kumimoji="1" lang="zh-CN" altLang="en-US" dirty="0">
                <a:latin typeface="+mn-lt"/>
              </a:rPr>
              <a:t> </a:t>
            </a:r>
            <a:r>
              <a:rPr kumimoji="1" lang="en-US" altLang="zh-CN" dirty="0">
                <a:latin typeface="+mn-lt"/>
              </a:rPr>
              <a:t>Strategy</a:t>
            </a:r>
            <a:r>
              <a:rPr kumimoji="1" lang="zh-CN" altLang="en-US" dirty="0">
                <a:latin typeface="+mn-lt"/>
              </a:rPr>
              <a:t> </a:t>
            </a:r>
            <a:r>
              <a:rPr kumimoji="1" lang="en-US" altLang="zh-CN" dirty="0">
                <a:latin typeface="+mn-lt"/>
              </a:rPr>
              <a:t>01:</a:t>
            </a:r>
            <a:endParaRPr kumimoji="1" lang="zh-CN" altLang="en-US" dirty="0">
              <a:latin typeface="+mn-lt"/>
            </a:endParaRPr>
          </a:p>
        </p:txBody>
      </p:sp>
      <p:sp>
        <p:nvSpPr>
          <p:cNvPr id="3" name="文本占位符 2">
            <a:extLst>
              <a:ext uri="{FF2B5EF4-FFF2-40B4-BE49-F238E27FC236}">
                <a16:creationId xmlns:a16="http://schemas.microsoft.com/office/drawing/2014/main" id="{1BB2B5AA-5086-7644-8EC7-E23AE065E564}"/>
              </a:ext>
            </a:extLst>
          </p:cNvPr>
          <p:cNvSpPr>
            <a:spLocks noGrp="1"/>
          </p:cNvSpPr>
          <p:nvPr>
            <p:ph type="body" idx="1"/>
          </p:nvPr>
        </p:nvSpPr>
        <p:spPr>
          <a:xfrm>
            <a:off x="369360" y="2033964"/>
            <a:ext cx="4019762" cy="2736818"/>
          </a:xfrm>
        </p:spPr>
        <p:txBody>
          <a:bodyPr anchor="t"/>
          <a:lstStyle/>
          <a:p>
            <a:pPr marL="146050" indent="0">
              <a:buNone/>
            </a:pPr>
            <a:r>
              <a:rPr lang="en" altLang="zh-CN" sz="1800" dirty="0">
                <a:solidFill>
                  <a:schemeClr val="bg2"/>
                </a:solidFill>
                <a:latin typeface="+mn-lt"/>
                <a:ea typeface="Apple Symbols" panose="02000000000000000000" pitchFamily="2" charset="-79"/>
                <a:cs typeface="Nadeem" pitchFamily="2" charset="-78"/>
              </a:rPr>
              <a:t>INVESTMENT : 	          $100,000.00</a:t>
            </a:r>
          </a:p>
          <a:p>
            <a:pPr marL="146050" indent="0">
              <a:buNone/>
            </a:pPr>
            <a:r>
              <a:rPr lang="en" altLang="zh-CN" sz="1800" dirty="0">
                <a:solidFill>
                  <a:schemeClr val="bg2"/>
                </a:solidFill>
                <a:latin typeface="+mn-lt"/>
                <a:ea typeface="Apple Symbols" panose="02000000000000000000" pitchFamily="2" charset="-79"/>
                <a:cs typeface="Nadeem" pitchFamily="2" charset="-78"/>
              </a:rPr>
              <a:t>TOTAL EARNED:        $</a:t>
            </a:r>
            <a:r>
              <a:rPr lang="en-US" sz="1800" b="1" dirty="0"/>
              <a:t> </a:t>
            </a:r>
            <a:r>
              <a:rPr lang="en-US" sz="1800" b="1" dirty="0">
                <a:solidFill>
                  <a:schemeClr val="bg2"/>
                </a:solidFill>
              </a:rPr>
              <a:t>114547.06</a:t>
            </a:r>
            <a:endParaRPr lang="en" altLang="zh-CN" sz="1800" dirty="0">
              <a:solidFill>
                <a:schemeClr val="bg2"/>
              </a:solidFill>
              <a:latin typeface="+mn-lt"/>
              <a:ea typeface="Apple Symbols" panose="02000000000000000000" pitchFamily="2" charset="-79"/>
              <a:cs typeface="Nadeem" pitchFamily="2" charset="-78"/>
            </a:endParaRPr>
          </a:p>
          <a:p>
            <a:pPr marL="146050" indent="0">
              <a:buNone/>
            </a:pPr>
            <a:r>
              <a:rPr lang="en" altLang="zh-CN" sz="1800" dirty="0">
                <a:solidFill>
                  <a:schemeClr val="bg2"/>
                </a:solidFill>
                <a:latin typeface="+mn-lt"/>
                <a:ea typeface="Apple Symbols" panose="02000000000000000000" pitchFamily="2" charset="-79"/>
                <a:cs typeface="Nadeem" pitchFamily="2" charset="-78"/>
              </a:rPr>
              <a:t>GROSS PROFIT:        $64.13</a:t>
            </a:r>
          </a:p>
          <a:p>
            <a:pPr marL="146050" indent="0">
              <a:buNone/>
            </a:pPr>
            <a:r>
              <a:rPr lang="en" altLang="zh-CN" sz="1800" dirty="0">
                <a:solidFill>
                  <a:schemeClr val="bg2"/>
                </a:solidFill>
                <a:latin typeface="+mn-lt"/>
                <a:ea typeface="Apple Symbols" panose="02000000000000000000" pitchFamily="2" charset="-79"/>
                <a:cs typeface="Nadeem" pitchFamily="2" charset="-78"/>
              </a:rPr>
              <a:t>GROSS LOSS:            </a:t>
            </a:r>
            <a:r>
              <a:rPr lang="en" altLang="zh-CN" sz="1800" dirty="0">
                <a:solidFill>
                  <a:srgbClr val="FF0000"/>
                </a:solidFill>
                <a:latin typeface="+mn-lt"/>
                <a:ea typeface="Apple Symbols" panose="02000000000000000000" pitchFamily="2" charset="-79"/>
                <a:cs typeface="Nadeem" pitchFamily="2" charset="-78"/>
              </a:rPr>
              <a:t>($39.40)</a:t>
            </a:r>
          </a:p>
          <a:p>
            <a:pPr marL="146050" indent="0">
              <a:buNone/>
            </a:pPr>
            <a:r>
              <a:rPr lang="en" altLang="zh-CN" sz="1800" dirty="0">
                <a:solidFill>
                  <a:schemeClr val="bg2"/>
                </a:solidFill>
                <a:latin typeface="+mn-lt"/>
                <a:ea typeface="Apple Symbols" panose="02000000000000000000" pitchFamily="2" charset="-79"/>
                <a:cs typeface="Nadeem" pitchFamily="2" charset="-78"/>
              </a:rPr>
              <a:t>NET PROFIT:              $16535.29</a:t>
            </a:r>
          </a:p>
          <a:p>
            <a:pPr marL="146050" indent="0">
              <a:buNone/>
            </a:pPr>
            <a:r>
              <a:rPr lang="en" altLang="zh-CN" sz="1800" dirty="0">
                <a:solidFill>
                  <a:schemeClr val="bg2"/>
                </a:solidFill>
                <a:latin typeface="+mn-lt"/>
                <a:ea typeface="Apple Symbols" panose="02000000000000000000" pitchFamily="2" charset="-79"/>
                <a:cs typeface="Nadeem" pitchFamily="2" charset="-78"/>
              </a:rPr>
              <a:t>RETURN RATE:          15%</a:t>
            </a:r>
          </a:p>
          <a:p>
            <a:pPr marL="146050" indent="0">
              <a:buNone/>
            </a:pPr>
            <a:r>
              <a:rPr lang="en" altLang="zh-CN" sz="1800" dirty="0">
                <a:solidFill>
                  <a:schemeClr val="bg2"/>
                </a:solidFill>
                <a:latin typeface="+mn-lt"/>
                <a:ea typeface="Apple Symbols" panose="02000000000000000000" pitchFamily="2" charset="-79"/>
                <a:cs typeface="Nadeem" pitchFamily="2" charset="-78"/>
              </a:rPr>
              <a:t>SHARPE RATIO:         0.63(Annual)</a:t>
            </a:r>
          </a:p>
          <a:p>
            <a:pPr marL="146050" indent="0">
              <a:buNone/>
            </a:pPr>
            <a:endParaRPr lang="en" altLang="zh-CN" sz="1200" dirty="0">
              <a:solidFill>
                <a:schemeClr val="bg2"/>
              </a:solidFill>
              <a:latin typeface="+mn-lt"/>
              <a:ea typeface="Apple Symbols" panose="02000000000000000000" pitchFamily="2" charset="-79"/>
              <a:cs typeface="Nadeem" pitchFamily="2" charset="-78"/>
            </a:endParaRPr>
          </a:p>
        </p:txBody>
      </p:sp>
      <p:sp>
        <p:nvSpPr>
          <p:cNvPr id="5" name="TextBox 4">
            <a:extLst>
              <a:ext uri="{FF2B5EF4-FFF2-40B4-BE49-F238E27FC236}">
                <a16:creationId xmlns:a16="http://schemas.microsoft.com/office/drawing/2014/main" id="{19981F9D-2201-DB42-8FAC-880C2185A9EE}"/>
              </a:ext>
            </a:extLst>
          </p:cNvPr>
          <p:cNvSpPr txBox="1"/>
          <p:nvPr/>
        </p:nvSpPr>
        <p:spPr>
          <a:xfrm>
            <a:off x="4754879" y="2121429"/>
            <a:ext cx="4019761" cy="2308324"/>
          </a:xfrm>
          <a:prstGeom prst="rect">
            <a:avLst/>
          </a:prstGeom>
          <a:noFill/>
        </p:spPr>
        <p:txBody>
          <a:bodyPr wrap="square" rtlCol="0">
            <a:spAutoFit/>
          </a:bodyPr>
          <a:lstStyle/>
          <a:p>
            <a:pPr marL="146050" indent="0">
              <a:buNone/>
            </a:pPr>
            <a:r>
              <a:rPr lang="en" altLang="zh-CN" sz="1800" dirty="0">
                <a:solidFill>
                  <a:schemeClr val="bg2"/>
                </a:solidFill>
                <a:ea typeface="Apple Symbols" panose="02000000000000000000" pitchFamily="2" charset="-79"/>
                <a:cs typeface="Nadeem" pitchFamily="2" charset="-78"/>
              </a:rPr>
              <a:t>INVESTMENT : 	          $100,000.00</a:t>
            </a:r>
          </a:p>
          <a:p>
            <a:pPr marL="146050" indent="0">
              <a:buNone/>
            </a:pPr>
            <a:r>
              <a:rPr lang="en" altLang="zh-CN" sz="1800" dirty="0">
                <a:solidFill>
                  <a:schemeClr val="bg2"/>
                </a:solidFill>
                <a:ea typeface="Apple Symbols" panose="02000000000000000000" pitchFamily="2" charset="-79"/>
                <a:cs typeface="Nadeem" pitchFamily="2" charset="-78"/>
              </a:rPr>
              <a:t>TOTAL EARNED:        $106686.21</a:t>
            </a:r>
          </a:p>
          <a:p>
            <a:pPr marL="146050" indent="0">
              <a:buNone/>
            </a:pPr>
            <a:r>
              <a:rPr lang="en" altLang="zh-CN" sz="1800" dirty="0">
                <a:solidFill>
                  <a:schemeClr val="bg2"/>
                </a:solidFill>
                <a:ea typeface="Apple Symbols" panose="02000000000000000000" pitchFamily="2" charset="-79"/>
                <a:cs typeface="Nadeem" pitchFamily="2" charset="-78"/>
              </a:rPr>
              <a:t>NET PROFIT:	          $6686.21</a:t>
            </a:r>
          </a:p>
          <a:p>
            <a:pPr marL="146050" indent="0">
              <a:buNone/>
            </a:pPr>
            <a:r>
              <a:rPr lang="en" altLang="zh-CN" sz="1800" dirty="0">
                <a:solidFill>
                  <a:schemeClr val="bg2"/>
                </a:solidFill>
                <a:ea typeface="Apple Symbols" panose="02000000000000000000" pitchFamily="2" charset="-79"/>
                <a:cs typeface="Nadeem" pitchFamily="2" charset="-78"/>
              </a:rPr>
              <a:t>RETURN RATE:           6.69%</a:t>
            </a:r>
          </a:p>
          <a:p>
            <a:pPr marL="146050" indent="0">
              <a:buNone/>
            </a:pPr>
            <a:r>
              <a:rPr lang="en" altLang="zh-CN" sz="1800" dirty="0">
                <a:solidFill>
                  <a:schemeClr val="bg2"/>
                </a:solidFill>
                <a:ea typeface="Apple Symbols" panose="02000000000000000000" pitchFamily="2" charset="-79"/>
                <a:cs typeface="Nadeem" pitchFamily="2" charset="-78"/>
              </a:rPr>
              <a:t>SHARPE RATIO:          7.83(Annual)</a:t>
            </a:r>
          </a:p>
          <a:p>
            <a:pPr marL="146050" indent="0">
              <a:buNone/>
            </a:pPr>
            <a:endParaRPr lang="en" altLang="zh-CN" sz="1800" dirty="0">
              <a:solidFill>
                <a:schemeClr val="bg2"/>
              </a:solidFill>
              <a:ea typeface="Apple Symbols" panose="02000000000000000000" pitchFamily="2" charset="-79"/>
              <a:cs typeface="Nadeem" pitchFamily="2" charset="-78"/>
            </a:endParaRPr>
          </a:p>
          <a:p>
            <a:pPr marL="146050" indent="0">
              <a:buNone/>
            </a:pPr>
            <a:endParaRPr lang="en" altLang="zh-CN" sz="1800" dirty="0">
              <a:solidFill>
                <a:schemeClr val="bg2"/>
              </a:solidFill>
              <a:ea typeface="Apple Symbols" panose="02000000000000000000" pitchFamily="2" charset="-79"/>
              <a:cs typeface="Nadeem" pitchFamily="2" charset="-78"/>
            </a:endParaRPr>
          </a:p>
          <a:p>
            <a:pPr marL="146050" indent="0">
              <a:buNone/>
            </a:pPr>
            <a:endParaRPr lang="en" altLang="zh-CN" sz="1800" dirty="0">
              <a:solidFill>
                <a:schemeClr val="bg2"/>
              </a:solidFill>
              <a:ea typeface="Apple Symbols" panose="02000000000000000000" pitchFamily="2" charset="-79"/>
              <a:cs typeface="Nadeem" pitchFamily="2" charset="-78"/>
            </a:endParaRPr>
          </a:p>
        </p:txBody>
      </p:sp>
      <p:sp>
        <p:nvSpPr>
          <p:cNvPr id="6" name="TextBox 5">
            <a:extLst>
              <a:ext uri="{FF2B5EF4-FFF2-40B4-BE49-F238E27FC236}">
                <a16:creationId xmlns:a16="http://schemas.microsoft.com/office/drawing/2014/main" id="{6A06DB09-3DC3-1141-B6EE-A8B31230CBD9}"/>
              </a:ext>
            </a:extLst>
          </p:cNvPr>
          <p:cNvSpPr txBox="1"/>
          <p:nvPr/>
        </p:nvSpPr>
        <p:spPr>
          <a:xfrm>
            <a:off x="4890052" y="1354888"/>
            <a:ext cx="3315694" cy="492443"/>
          </a:xfrm>
          <a:prstGeom prst="rect">
            <a:avLst/>
          </a:prstGeom>
          <a:noFill/>
        </p:spPr>
        <p:txBody>
          <a:bodyPr wrap="square" rtlCol="0">
            <a:spAutoFit/>
          </a:bodyPr>
          <a:lstStyle/>
          <a:p>
            <a:r>
              <a:rPr kumimoji="1" lang="en-US" altLang="zh-CN" sz="2600" b="1" dirty="0"/>
              <a:t>Trading</a:t>
            </a:r>
            <a:r>
              <a:rPr kumimoji="1" lang="zh-CN" altLang="en-US" sz="2600" b="1" dirty="0"/>
              <a:t> </a:t>
            </a:r>
            <a:r>
              <a:rPr kumimoji="1" lang="en-US" altLang="zh-CN" sz="2600" b="1" dirty="0"/>
              <a:t>Strategy</a:t>
            </a:r>
            <a:r>
              <a:rPr kumimoji="1" lang="zh-CN" altLang="en-US" sz="2600" b="1" dirty="0"/>
              <a:t> </a:t>
            </a:r>
            <a:r>
              <a:rPr kumimoji="1" lang="en-US" altLang="zh-CN" sz="2600" b="1" dirty="0"/>
              <a:t>02:</a:t>
            </a:r>
            <a:endParaRPr lang="en-US" sz="2600" b="1" dirty="0"/>
          </a:p>
        </p:txBody>
      </p:sp>
    </p:spTree>
    <p:extLst>
      <p:ext uri="{BB962C8B-B14F-4D97-AF65-F5344CB8AC3E}">
        <p14:creationId xmlns:p14="http://schemas.microsoft.com/office/powerpoint/2010/main" val="2442203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54"/>
        <p:cNvGrpSpPr/>
        <p:nvPr/>
      </p:nvGrpSpPr>
      <p:grpSpPr>
        <a:xfrm>
          <a:off x="0" y="0"/>
          <a:ext cx="0" cy="0"/>
          <a:chOff x="0" y="0"/>
          <a:chExt cx="0" cy="0"/>
        </a:xfrm>
      </p:grpSpPr>
      <p:sp>
        <p:nvSpPr>
          <p:cNvPr id="555" name="Google Shape;555;p29"/>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Proposed Solution</a:t>
            </a:r>
            <a:endParaRPr sz="2000" dirty="0"/>
          </a:p>
        </p:txBody>
      </p:sp>
      <p:sp>
        <p:nvSpPr>
          <p:cNvPr id="556" name="Google Shape;556;p29"/>
          <p:cNvSpPr txBox="1">
            <a:spLocks noGrp="1"/>
          </p:cNvSpPr>
          <p:nvPr>
            <p:ph type="body" idx="4294967295"/>
          </p:nvPr>
        </p:nvSpPr>
        <p:spPr>
          <a:xfrm>
            <a:off x="729450" y="2035597"/>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dirty="0">
                <a:solidFill>
                  <a:srgbClr val="FFFFFF"/>
                </a:solidFill>
              </a:rPr>
              <a:t>After Implementing 2 different strategies, we found out that return depends upon the investors and type of trading they want, for e.g. day trading.</a:t>
            </a:r>
          </a:p>
          <a:p>
            <a:pPr marL="0" lvl="0" indent="0" algn="l" rtl="0">
              <a:spcBef>
                <a:spcPts val="0"/>
              </a:spcBef>
              <a:spcAft>
                <a:spcPts val="1600"/>
              </a:spcAft>
              <a:buNone/>
            </a:pPr>
            <a:r>
              <a:rPr lang="en-GB" sz="1400" dirty="0">
                <a:solidFill>
                  <a:srgbClr val="FFFFFF"/>
                </a:solidFill>
              </a:rPr>
              <a:t>If the investor  wants a stable and less risky investment then they should go with Bollinger Bands and if they are looking for high return and have the guts to take the risk, they can choose day trading.</a:t>
            </a:r>
          </a:p>
          <a:p>
            <a:pPr marL="0" lvl="0" indent="0" algn="l" rtl="0">
              <a:spcBef>
                <a:spcPts val="0"/>
              </a:spcBef>
              <a:spcAft>
                <a:spcPts val="1600"/>
              </a:spcAft>
              <a:buNone/>
            </a:pPr>
            <a:endParaRPr sz="1400" dirty="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IMPROVEMENTS</a:t>
            </a:r>
            <a:endParaRPr dirty="0"/>
          </a:p>
        </p:txBody>
      </p:sp>
      <p:sp>
        <p:nvSpPr>
          <p:cNvPr id="199" name="Google Shape;199;p20"/>
          <p:cNvSpPr txBox="1">
            <a:spLocks noGrp="1"/>
          </p:cNvSpPr>
          <p:nvPr>
            <p:ph type="body" idx="1"/>
          </p:nvPr>
        </p:nvSpPr>
        <p:spPr>
          <a:xfrm>
            <a:off x="810295" y="1853851"/>
            <a:ext cx="7122900" cy="1981820"/>
          </a:xfrm>
          <a:prstGeom prst="rect">
            <a:avLst/>
          </a:prstGeom>
        </p:spPr>
        <p:txBody>
          <a:bodyPr spcFirstLastPara="1" wrap="square" lIns="91425" tIns="91425" rIns="91425" bIns="91425" anchor="t" anchorCtr="0">
            <a:noAutofit/>
          </a:bodyPr>
          <a:lstStyle/>
          <a:p>
            <a:pPr marL="171450" indent="-171450">
              <a:spcAft>
                <a:spcPts val="1600"/>
              </a:spcAft>
            </a:pPr>
            <a:r>
              <a:rPr lang="en-US" sz="1200" dirty="0">
                <a:solidFill>
                  <a:schemeClr val="bg2"/>
                </a:solidFill>
                <a:latin typeface="+mn-lt"/>
              </a:rPr>
              <a:t>More years of stock data to improve our results.</a:t>
            </a:r>
          </a:p>
          <a:p>
            <a:pPr marL="171450" indent="-171450">
              <a:spcAft>
                <a:spcPts val="1600"/>
              </a:spcAft>
            </a:pPr>
            <a:r>
              <a:rPr lang="en-US" sz="1200" dirty="0">
                <a:solidFill>
                  <a:schemeClr val="bg2"/>
                </a:solidFill>
                <a:latin typeface="+mn-lt"/>
              </a:rPr>
              <a:t>Run our models on Cloud(GPU) for faster processing.</a:t>
            </a:r>
          </a:p>
          <a:p>
            <a:pPr marL="171450" indent="-171450">
              <a:spcAft>
                <a:spcPts val="1600"/>
              </a:spcAft>
            </a:pPr>
            <a:r>
              <a:rPr lang="en-US" sz="1200" dirty="0">
                <a:solidFill>
                  <a:schemeClr val="bg2"/>
                </a:solidFill>
                <a:latin typeface="+mn-lt"/>
              </a:rPr>
              <a:t>Use of different machine Learning algorithms to improve our prediction.</a:t>
            </a:r>
          </a:p>
          <a:p>
            <a:pPr marL="171450" indent="-171450">
              <a:spcAft>
                <a:spcPts val="1600"/>
              </a:spcAft>
            </a:pPr>
            <a:r>
              <a:rPr lang="en-US" sz="1200" dirty="0">
                <a:solidFill>
                  <a:schemeClr val="bg2"/>
                </a:solidFill>
                <a:latin typeface="+mn-lt"/>
              </a:rPr>
              <a:t>More understandability of Trading Strategies to produce real-time returns.</a:t>
            </a:r>
          </a:p>
          <a:p>
            <a:pPr marL="171450" indent="-171450">
              <a:spcAft>
                <a:spcPts val="1600"/>
              </a:spcAft>
            </a:pPr>
            <a:r>
              <a:rPr lang="en-US" sz="1200" dirty="0">
                <a:solidFill>
                  <a:schemeClr val="bg2"/>
                </a:solidFill>
                <a:latin typeface="+mn-lt"/>
              </a:rPr>
              <a:t>Use different stocks to create investment portfolio.</a:t>
            </a:r>
          </a:p>
          <a:p>
            <a:pPr marL="171450" indent="-171450">
              <a:spcAft>
                <a:spcPts val="1600"/>
              </a:spcAft>
            </a:pPr>
            <a:endParaRPr lang="en-US" sz="1000" dirty="0">
              <a:latin typeface="+mn-lt"/>
            </a:endParaRPr>
          </a:p>
          <a:p>
            <a:pPr marL="171450" indent="-171450">
              <a:spcAft>
                <a:spcPts val="1600"/>
              </a:spcAft>
            </a:pPr>
            <a:endParaRPr sz="1000" dirty="0">
              <a:latin typeface="+mn-lt"/>
            </a:endParaRPr>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extLst>
      <p:ext uri="{BB962C8B-B14F-4D97-AF65-F5344CB8AC3E}">
        <p14:creationId xmlns:p14="http://schemas.microsoft.com/office/powerpoint/2010/main" val="413792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199" name="Google Shape;199;p20"/>
          <p:cNvSpPr txBox="1">
            <a:spLocks noGrp="1"/>
          </p:cNvSpPr>
          <p:nvPr>
            <p:ph type="body" idx="1"/>
          </p:nvPr>
        </p:nvSpPr>
        <p:spPr>
          <a:xfrm>
            <a:off x="1295325" y="2078874"/>
            <a:ext cx="7122900" cy="1666189"/>
          </a:xfrm>
          <a:prstGeom prst="rect">
            <a:avLst/>
          </a:prstGeom>
        </p:spPr>
        <p:txBody>
          <a:bodyPr spcFirstLastPara="1" wrap="square" lIns="91425" tIns="91425" rIns="91425" bIns="91425" anchor="t" anchorCtr="0">
            <a:noAutofit/>
          </a:bodyPr>
          <a:lstStyle/>
          <a:p>
            <a:pPr marL="0" lvl="0" indent="0">
              <a:spcAft>
                <a:spcPts val="1600"/>
              </a:spcAft>
              <a:buNone/>
            </a:pPr>
            <a:r>
              <a:rPr lang="en-US" sz="1000" dirty="0">
                <a:latin typeface="+mn-lt"/>
              </a:rPr>
              <a:t>Apple (ticker symbol: </a:t>
            </a:r>
            <a:r>
              <a:rPr lang="en-US" sz="1000" b="1" dirty="0">
                <a:latin typeface="+mn-lt"/>
              </a:rPr>
              <a:t>AAPL</a:t>
            </a:r>
            <a:r>
              <a:rPr lang="en-US" sz="1000" dirty="0">
                <a:latin typeface="+mn-lt"/>
              </a:rPr>
              <a:t>) is one of the world's leading consumer electronics and personal computer companies. Apple focuses on developing its own hardware, software, operating systems and services to provide its customers with the best user experience possible. They have continued to focus on personal computers for the following decades, but in recent years that focus has shifted more to consumer electronics such as the iPhone, iPad and iPod. However, Apple also sells a range of related software, services and applications, with some of the most prominent non-electronics products being the iCloud, iOS, Mac OS and Apple TV.  Despite Apple's market-leading position, the company still faces a number of risk factors, which include changing global economic conditions, fluctuating consumer demand, worldwide-competition and potential supply chain disruptions.</a:t>
            </a:r>
            <a:endParaRPr sz="1000" dirty="0">
              <a:latin typeface="+mn-lt"/>
            </a:endParaRPr>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gun, weapon&#10;&#10;Description generated with very high confidence">
            <a:extLst>
              <a:ext uri="{FF2B5EF4-FFF2-40B4-BE49-F238E27FC236}">
                <a16:creationId xmlns:a16="http://schemas.microsoft.com/office/drawing/2014/main" id="{A7BCC5A4-1348-844E-BD27-DCCD23B0F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50" y="160705"/>
            <a:ext cx="7616045" cy="4822090"/>
          </a:xfrm>
          <a:prstGeom prst="rect">
            <a:avLst/>
          </a:prstGeom>
          <a:noFill/>
          <a:ln>
            <a:noFill/>
          </a:ln>
        </p:spPr>
      </p:pic>
    </p:spTree>
    <p:extLst>
      <p:ext uri="{BB962C8B-B14F-4D97-AF65-F5344CB8AC3E}">
        <p14:creationId xmlns:p14="http://schemas.microsoft.com/office/powerpoint/2010/main" val="2076300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7950" y="1855188"/>
            <a:ext cx="7688100" cy="9118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800" dirty="0">
                <a:solidFill>
                  <a:srgbClr val="000000"/>
                </a:solidFill>
              </a:rPr>
              <a:t>THANK YOU</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latin typeface="+mj-lt"/>
              </a:rPr>
              <a:t>HISTORY</a:t>
            </a:r>
            <a:endParaRPr dirty="0">
              <a:latin typeface="+mj-lt"/>
            </a:endParaRPr>
          </a:p>
        </p:txBody>
      </p:sp>
    </p:spTree>
    <p:extLst>
      <p:ext uri="{BB962C8B-B14F-4D97-AF65-F5344CB8AC3E}">
        <p14:creationId xmlns:p14="http://schemas.microsoft.com/office/powerpoint/2010/main" val="217416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ubtitle 2"/>
          <p:cNvSpPr txBox="1">
            <a:spLocks noGrp="1"/>
          </p:cNvSpPr>
          <p:nvPr>
            <p:ph type="body" sz="quarter" idx="4294967295"/>
          </p:nvPr>
        </p:nvSpPr>
        <p:spPr>
          <a:xfrm>
            <a:off x="0" y="2701528"/>
            <a:ext cx="6858000" cy="1241822"/>
          </a:xfrm>
          <a:prstGeom prst="rect">
            <a:avLst/>
          </a:prstGeom>
        </p:spPr>
        <p:txBody>
          <a:bodyPr anchor="t"/>
          <a:lstStyle/>
          <a:p>
            <a:endParaRPr/>
          </a:p>
        </p:txBody>
      </p:sp>
      <p:pic>
        <p:nvPicPr>
          <p:cNvPr id="266" name="Picture 4" descr="Picture 4"/>
          <p:cNvPicPr>
            <a:picLocks noChangeAspect="1"/>
          </p:cNvPicPr>
          <p:nvPr/>
        </p:nvPicPr>
        <p:blipFill>
          <a:blip r:embed="rId2">
            <a:extLst/>
          </a:blip>
          <a:stretch>
            <a:fillRect/>
          </a:stretch>
        </p:blipFill>
        <p:spPr>
          <a:xfrm>
            <a:off x="335446" y="1334460"/>
            <a:ext cx="8699225" cy="2608890"/>
          </a:xfrm>
          <a:prstGeom prst="rect">
            <a:avLst/>
          </a:prstGeom>
          <a:ln>
            <a:solidFill>
              <a:srgbClr val="000000"/>
            </a:solidFill>
          </a:ln>
        </p:spPr>
      </p:pic>
      <p:sp>
        <p:nvSpPr>
          <p:cNvPr id="267" name="Straight Connector 8"/>
          <p:cNvSpPr/>
          <p:nvPr/>
        </p:nvSpPr>
        <p:spPr>
          <a:xfrm flipV="1">
            <a:off x="1965718" y="1273206"/>
            <a:ext cx="1" cy="1596718"/>
          </a:xfrm>
          <a:prstGeom prst="line">
            <a:avLst/>
          </a:prstGeom>
          <a:ln w="12700">
            <a:solidFill>
              <a:srgbClr val="4472C4"/>
            </a:solidFill>
            <a:miter/>
          </a:ln>
        </p:spPr>
        <p:txBody>
          <a:bodyPr lIns="34289" rIns="34289"/>
          <a:lstStyle/>
          <a:p>
            <a:endParaRPr sz="1050"/>
          </a:p>
        </p:txBody>
      </p:sp>
      <p:sp>
        <p:nvSpPr>
          <p:cNvPr id="268" name="Oval 12"/>
          <p:cNvSpPr/>
          <p:nvPr/>
        </p:nvSpPr>
        <p:spPr>
          <a:xfrm>
            <a:off x="1909158" y="1221386"/>
            <a:ext cx="113123" cy="103640"/>
          </a:xfrm>
          <a:prstGeom prst="ellipse">
            <a:avLst/>
          </a:prstGeom>
          <a:solidFill>
            <a:srgbClr val="4472C4"/>
          </a:solidFill>
          <a:ln w="12700">
            <a:solidFill>
              <a:srgbClr val="32538F"/>
            </a:solidFill>
            <a:miter/>
          </a:ln>
        </p:spPr>
        <p:txBody>
          <a:bodyPr lIns="34289" rIns="34289" anchor="ctr"/>
          <a:lstStyle/>
          <a:p>
            <a:pPr algn="ctr" defTabSz="685800">
              <a:defRPr>
                <a:solidFill>
                  <a:srgbClr val="BDD7EE"/>
                </a:solidFill>
                <a:latin typeface="Calibri"/>
                <a:ea typeface="Calibri"/>
                <a:cs typeface="Calibri"/>
                <a:sym typeface="Calibri"/>
              </a:defRPr>
            </a:pPr>
            <a:endParaRPr sz="1050"/>
          </a:p>
        </p:txBody>
      </p:sp>
      <p:sp>
        <p:nvSpPr>
          <p:cNvPr id="269" name="Oval 21"/>
          <p:cNvSpPr/>
          <p:nvPr/>
        </p:nvSpPr>
        <p:spPr>
          <a:xfrm>
            <a:off x="1909159" y="2869924"/>
            <a:ext cx="113123" cy="103640"/>
          </a:xfrm>
          <a:prstGeom prst="ellipse">
            <a:avLst/>
          </a:prstGeom>
          <a:solidFill>
            <a:srgbClr val="4472C4"/>
          </a:solidFill>
          <a:ln w="12700">
            <a:solidFill>
              <a:srgbClr val="32538F"/>
            </a:solidFill>
            <a:miter/>
          </a:ln>
        </p:spPr>
        <p:txBody>
          <a:bodyPr lIns="34289" rIns="34289" anchor="ctr"/>
          <a:lstStyle/>
          <a:p>
            <a:pPr algn="ctr" defTabSz="685800">
              <a:defRPr>
                <a:solidFill>
                  <a:srgbClr val="FFFFFF"/>
                </a:solidFill>
                <a:latin typeface="Calibri"/>
                <a:ea typeface="Calibri"/>
                <a:cs typeface="Calibri"/>
                <a:sym typeface="Calibri"/>
              </a:defRPr>
            </a:pPr>
            <a:endParaRPr sz="1050"/>
          </a:p>
        </p:txBody>
      </p:sp>
      <p:sp>
        <p:nvSpPr>
          <p:cNvPr id="271" name="TextBox 1"/>
          <p:cNvSpPr txBox="1"/>
          <p:nvPr/>
        </p:nvSpPr>
        <p:spPr>
          <a:xfrm>
            <a:off x="104361" y="96690"/>
            <a:ext cx="3183008"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p>
            <a:pPr algn="ctr" defTabSz="685800">
              <a:defRPr b="1">
                <a:solidFill>
                  <a:srgbClr val="4472C4"/>
                </a:solidFill>
                <a:latin typeface="Calibri"/>
                <a:ea typeface="Calibri"/>
                <a:cs typeface="Calibri"/>
                <a:sym typeface="Calibri"/>
              </a:defRPr>
            </a:pPr>
            <a:r>
              <a:rPr sz="1050"/>
              <a:t>1985: Jobs leaves Apple</a:t>
            </a:r>
          </a:p>
          <a:p>
            <a:pPr algn="ctr" defTabSz="685800">
              <a:defRPr>
                <a:latin typeface="Calibri"/>
                <a:ea typeface="Calibri"/>
                <a:cs typeface="Calibri"/>
                <a:sym typeface="Calibri"/>
              </a:defRPr>
            </a:pPr>
            <a:r>
              <a:rPr sz="1050"/>
              <a:t>Jobs was ousted by the board of directors in an apparent coup. The company’s leadership instability resulted in the stock falling to below $2 per share.</a:t>
            </a:r>
          </a:p>
        </p:txBody>
      </p:sp>
      <p:sp>
        <p:nvSpPr>
          <p:cNvPr id="272" name="Oval 16"/>
          <p:cNvSpPr/>
          <p:nvPr/>
        </p:nvSpPr>
        <p:spPr>
          <a:xfrm>
            <a:off x="4237399" y="3322440"/>
            <a:ext cx="113123" cy="103640"/>
          </a:xfrm>
          <a:prstGeom prst="ellipse">
            <a:avLst/>
          </a:prstGeom>
          <a:solidFill>
            <a:srgbClr val="ED7D31"/>
          </a:solidFill>
          <a:ln w="12700">
            <a:solidFill>
              <a:srgbClr val="32538F"/>
            </a:solidFill>
            <a:miter/>
          </a:ln>
        </p:spPr>
        <p:txBody>
          <a:bodyPr lIns="34289" rIns="34289" anchor="ctr"/>
          <a:lstStyle/>
          <a:p>
            <a:pPr algn="ctr" defTabSz="685800">
              <a:defRPr>
                <a:solidFill>
                  <a:srgbClr val="FFFFFF"/>
                </a:solidFill>
                <a:latin typeface="Calibri"/>
                <a:ea typeface="Calibri"/>
                <a:cs typeface="Calibri"/>
                <a:sym typeface="Calibri"/>
              </a:defRPr>
            </a:pPr>
            <a:endParaRPr sz="1050"/>
          </a:p>
        </p:txBody>
      </p:sp>
      <p:sp>
        <p:nvSpPr>
          <p:cNvPr id="273" name="Oval 17"/>
          <p:cNvSpPr/>
          <p:nvPr/>
        </p:nvSpPr>
        <p:spPr>
          <a:xfrm>
            <a:off x="3051002" y="4494733"/>
            <a:ext cx="113123" cy="103640"/>
          </a:xfrm>
          <a:prstGeom prst="ellipse">
            <a:avLst/>
          </a:prstGeom>
          <a:solidFill>
            <a:srgbClr val="ED7D31"/>
          </a:solidFill>
          <a:ln w="12700">
            <a:solidFill>
              <a:srgbClr val="32538F"/>
            </a:solidFill>
            <a:miter/>
          </a:ln>
        </p:spPr>
        <p:txBody>
          <a:bodyPr lIns="34289" rIns="34289" anchor="ctr"/>
          <a:lstStyle/>
          <a:p>
            <a:pPr algn="ctr" defTabSz="685800">
              <a:defRPr>
                <a:solidFill>
                  <a:srgbClr val="FFFFFF"/>
                </a:solidFill>
                <a:latin typeface="Calibri"/>
                <a:ea typeface="Calibri"/>
                <a:cs typeface="Calibri"/>
                <a:sym typeface="Calibri"/>
              </a:defRPr>
            </a:pPr>
            <a:endParaRPr sz="1050"/>
          </a:p>
        </p:txBody>
      </p:sp>
      <p:sp>
        <p:nvSpPr>
          <p:cNvPr id="274" name="Straight Connector 14"/>
          <p:cNvSpPr/>
          <p:nvPr/>
        </p:nvSpPr>
        <p:spPr>
          <a:xfrm flipH="1" flipV="1">
            <a:off x="3151202" y="4533634"/>
            <a:ext cx="1142757" cy="15179"/>
          </a:xfrm>
          <a:prstGeom prst="line">
            <a:avLst/>
          </a:prstGeom>
          <a:ln w="6350">
            <a:solidFill>
              <a:srgbClr val="ED7D31"/>
            </a:solidFill>
            <a:miter/>
          </a:ln>
        </p:spPr>
        <p:txBody>
          <a:bodyPr lIns="34289" rIns="34289"/>
          <a:lstStyle/>
          <a:p>
            <a:endParaRPr sz="1050"/>
          </a:p>
        </p:txBody>
      </p:sp>
      <p:sp>
        <p:nvSpPr>
          <p:cNvPr id="275" name="TextBox 27"/>
          <p:cNvSpPr txBox="1"/>
          <p:nvPr/>
        </p:nvSpPr>
        <p:spPr>
          <a:xfrm>
            <a:off x="846376" y="4209973"/>
            <a:ext cx="2184098" cy="577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p>
            <a:pPr algn="ctr" defTabSz="685800">
              <a:defRPr b="1">
                <a:solidFill>
                  <a:srgbClr val="ED7D31"/>
                </a:solidFill>
                <a:latin typeface="Calibri"/>
                <a:ea typeface="Calibri"/>
                <a:cs typeface="Calibri"/>
                <a:sym typeface="Calibri"/>
              </a:defRPr>
            </a:pPr>
            <a:r>
              <a:rPr sz="1050"/>
              <a:t>1997: Steve Jobs returns. </a:t>
            </a:r>
          </a:p>
          <a:p>
            <a:pPr algn="ctr" defTabSz="685800">
              <a:defRPr>
                <a:latin typeface="Calibri"/>
                <a:ea typeface="Calibri"/>
                <a:cs typeface="Calibri"/>
                <a:sym typeface="Calibri"/>
              </a:defRPr>
            </a:pPr>
            <a:r>
              <a:rPr sz="1050"/>
              <a:t>Jobs was brought back as interim chief.</a:t>
            </a:r>
          </a:p>
        </p:txBody>
      </p:sp>
      <p:sp>
        <p:nvSpPr>
          <p:cNvPr id="276" name="TextBox 28"/>
          <p:cNvSpPr txBox="1"/>
          <p:nvPr/>
        </p:nvSpPr>
        <p:spPr>
          <a:xfrm>
            <a:off x="1707046" y="3977701"/>
            <a:ext cx="5729909"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gn="ctr" defTabSz="914400">
              <a:defRPr sz="2000" b="1">
                <a:latin typeface="Calibri"/>
                <a:ea typeface="Calibri"/>
                <a:cs typeface="Calibri"/>
                <a:sym typeface="Calibri"/>
              </a:defRPr>
            </a:lvl1pPr>
          </a:lstStyle>
          <a:p>
            <a:r>
              <a:rPr sz="1500"/>
              <a:t>Apple Historical Annual Stock Price Data</a:t>
            </a:r>
          </a:p>
        </p:txBody>
      </p:sp>
      <p:sp>
        <p:nvSpPr>
          <p:cNvPr id="277" name="Oval 29"/>
          <p:cNvSpPr/>
          <p:nvPr/>
        </p:nvSpPr>
        <p:spPr>
          <a:xfrm>
            <a:off x="4458878" y="1488821"/>
            <a:ext cx="113123" cy="103640"/>
          </a:xfrm>
          <a:prstGeom prst="ellipse">
            <a:avLst/>
          </a:prstGeom>
          <a:solidFill>
            <a:srgbClr val="FFC000"/>
          </a:solidFill>
          <a:ln w="12700">
            <a:solidFill>
              <a:srgbClr val="FFC000"/>
            </a:solidFill>
            <a:miter/>
          </a:ln>
        </p:spPr>
        <p:txBody>
          <a:bodyPr lIns="34289" rIns="34289" anchor="ctr"/>
          <a:lstStyle/>
          <a:p>
            <a:pPr algn="ctr" defTabSz="685800">
              <a:defRPr>
                <a:solidFill>
                  <a:srgbClr val="FFFFFF"/>
                </a:solidFill>
                <a:latin typeface="Calibri"/>
                <a:ea typeface="Calibri"/>
                <a:cs typeface="Calibri"/>
                <a:sym typeface="Calibri"/>
              </a:defRPr>
            </a:pPr>
            <a:endParaRPr sz="1050"/>
          </a:p>
        </p:txBody>
      </p:sp>
      <p:cxnSp>
        <p:nvCxnSpPr>
          <p:cNvPr id="278" name="Straight Connector 30"/>
          <p:cNvCxnSpPr>
            <a:stCxn id="279" idx="0"/>
            <a:endCxn id="277" idx="0"/>
          </p:cNvCxnSpPr>
          <p:nvPr/>
        </p:nvCxnSpPr>
        <p:spPr>
          <a:xfrm>
            <a:off x="4515439" y="1086376"/>
            <a:ext cx="1" cy="454265"/>
          </a:xfrm>
          <a:prstGeom prst="straightConnector1">
            <a:avLst/>
          </a:prstGeom>
          <a:ln w="6350">
            <a:solidFill>
              <a:srgbClr val="806000"/>
            </a:solidFill>
            <a:miter/>
          </a:ln>
        </p:spPr>
      </p:cxnSp>
      <p:sp>
        <p:nvSpPr>
          <p:cNvPr id="279" name="Oval 32"/>
          <p:cNvSpPr/>
          <p:nvPr/>
        </p:nvSpPr>
        <p:spPr>
          <a:xfrm>
            <a:off x="4458878" y="1034557"/>
            <a:ext cx="113123" cy="103640"/>
          </a:xfrm>
          <a:prstGeom prst="ellipse">
            <a:avLst/>
          </a:prstGeom>
          <a:solidFill>
            <a:srgbClr val="FFC000"/>
          </a:solidFill>
          <a:ln w="12700">
            <a:solidFill>
              <a:srgbClr val="FFC000"/>
            </a:solidFill>
            <a:miter/>
          </a:ln>
        </p:spPr>
        <p:txBody>
          <a:bodyPr lIns="34289" rIns="34289" anchor="ctr"/>
          <a:lstStyle/>
          <a:p>
            <a:pPr algn="ctr" defTabSz="685800">
              <a:defRPr>
                <a:solidFill>
                  <a:srgbClr val="FFFFFF"/>
                </a:solidFill>
                <a:latin typeface="Calibri"/>
                <a:ea typeface="Calibri"/>
                <a:cs typeface="Calibri"/>
                <a:sym typeface="Calibri"/>
              </a:defRPr>
            </a:pPr>
            <a:endParaRPr sz="1050"/>
          </a:p>
        </p:txBody>
      </p:sp>
      <p:sp>
        <p:nvSpPr>
          <p:cNvPr id="280" name="TextBox 37"/>
          <p:cNvSpPr txBox="1"/>
          <p:nvPr/>
        </p:nvSpPr>
        <p:spPr>
          <a:xfrm>
            <a:off x="3429000" y="129116"/>
            <a:ext cx="2955305" cy="577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p>
            <a:pPr algn="ctr" defTabSz="685800">
              <a:defRPr b="1">
                <a:solidFill>
                  <a:srgbClr val="FFC000"/>
                </a:solidFill>
                <a:latin typeface="Calibri"/>
                <a:ea typeface="Calibri"/>
                <a:cs typeface="Calibri"/>
                <a:sym typeface="Calibri"/>
              </a:defRPr>
            </a:pPr>
            <a:r>
              <a:rPr sz="1050"/>
              <a:t>1998: The first iMac is unveiled. </a:t>
            </a:r>
          </a:p>
          <a:p>
            <a:pPr algn="ctr" defTabSz="685800">
              <a:defRPr>
                <a:latin typeface="Calibri"/>
                <a:ea typeface="Calibri"/>
                <a:cs typeface="Calibri"/>
                <a:sym typeface="Calibri"/>
              </a:defRPr>
            </a:pPr>
            <a:r>
              <a:rPr sz="1050"/>
              <a:t>Jobs introduced the colorful and translucent desktop less than a year after he returned to the company.</a:t>
            </a:r>
          </a:p>
        </p:txBody>
      </p:sp>
      <p:sp>
        <p:nvSpPr>
          <p:cNvPr id="281" name="TextBox 39"/>
          <p:cNvSpPr txBox="1"/>
          <p:nvPr/>
        </p:nvSpPr>
        <p:spPr>
          <a:xfrm>
            <a:off x="4414789" y="4243254"/>
            <a:ext cx="4508027"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p>
            <a:pPr algn="ctr" defTabSz="685800">
              <a:defRPr b="1">
                <a:solidFill>
                  <a:srgbClr val="7030A0"/>
                </a:solidFill>
                <a:latin typeface="Calibri"/>
                <a:ea typeface="Calibri"/>
                <a:cs typeface="Calibri"/>
                <a:sym typeface="Calibri"/>
              </a:defRPr>
            </a:pPr>
            <a:r>
              <a:rPr sz="1050"/>
              <a:t>2007: The iPhone debuts. </a:t>
            </a:r>
          </a:p>
          <a:p>
            <a:pPr algn="ctr" defTabSz="685800">
              <a:defRPr>
                <a:latin typeface="Calibri"/>
                <a:ea typeface="Calibri"/>
                <a:cs typeface="Calibri"/>
                <a:sym typeface="Calibri"/>
              </a:defRPr>
            </a:pPr>
            <a:r>
              <a:rPr sz="1050"/>
              <a:t>The mobile device signaled the beginning of the mobile revolution. The iPhone was the best-selling tech product in 2017, ten years after its launch, USA Today reported.</a:t>
            </a:r>
          </a:p>
        </p:txBody>
      </p:sp>
      <p:sp>
        <p:nvSpPr>
          <p:cNvPr id="282" name="TextBox 41"/>
          <p:cNvSpPr txBox="1"/>
          <p:nvPr/>
        </p:nvSpPr>
        <p:spPr>
          <a:xfrm>
            <a:off x="6614492" y="155280"/>
            <a:ext cx="2420179" cy="577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p>
            <a:pPr algn="ctr" defTabSz="685800">
              <a:defRPr b="1">
                <a:solidFill>
                  <a:srgbClr val="385724"/>
                </a:solidFill>
                <a:latin typeface="Calibri"/>
                <a:ea typeface="Calibri"/>
                <a:cs typeface="Calibri"/>
                <a:sym typeface="Calibri"/>
              </a:defRPr>
            </a:pPr>
            <a:r>
              <a:rPr sz="1050"/>
              <a:t>2014: Apple stock splits.  </a:t>
            </a:r>
          </a:p>
          <a:p>
            <a:pPr algn="ctr" defTabSz="685800">
              <a:defRPr>
                <a:latin typeface="Calibri"/>
                <a:ea typeface="Calibri"/>
                <a:cs typeface="Calibri"/>
                <a:sym typeface="Calibri"/>
              </a:defRPr>
            </a:pPr>
            <a:r>
              <a:rPr sz="1050"/>
              <a:t>APPL share prices dropped from a prohibitive $645.57 to about $92.44.  </a:t>
            </a:r>
          </a:p>
        </p:txBody>
      </p:sp>
      <p:sp>
        <p:nvSpPr>
          <p:cNvPr id="283" name="Straight Connector 46"/>
          <p:cNvSpPr/>
          <p:nvPr/>
        </p:nvSpPr>
        <p:spPr>
          <a:xfrm>
            <a:off x="4293959" y="3322439"/>
            <a:ext cx="1" cy="1205594"/>
          </a:xfrm>
          <a:prstGeom prst="line">
            <a:avLst/>
          </a:prstGeom>
          <a:ln w="6350">
            <a:solidFill>
              <a:srgbClr val="ED7D31"/>
            </a:solidFill>
            <a:miter/>
          </a:ln>
        </p:spPr>
        <p:txBody>
          <a:bodyPr lIns="34289" rIns="34289"/>
          <a:lstStyle/>
          <a:p>
            <a:endParaRPr sz="1050"/>
          </a:p>
        </p:txBody>
      </p:sp>
      <p:sp>
        <p:nvSpPr>
          <p:cNvPr id="284" name="Oval 54"/>
          <p:cNvSpPr/>
          <p:nvPr/>
        </p:nvSpPr>
        <p:spPr>
          <a:xfrm>
            <a:off x="6204982" y="4163596"/>
            <a:ext cx="113123" cy="103640"/>
          </a:xfrm>
          <a:prstGeom prst="ellipse">
            <a:avLst/>
          </a:prstGeom>
          <a:solidFill>
            <a:srgbClr val="7030A0"/>
          </a:solidFill>
          <a:ln w="12700">
            <a:solidFill>
              <a:srgbClr val="32538F"/>
            </a:solidFill>
            <a:miter/>
          </a:ln>
        </p:spPr>
        <p:txBody>
          <a:bodyPr lIns="34289" rIns="34289" anchor="ctr"/>
          <a:lstStyle/>
          <a:p>
            <a:pPr algn="ctr" defTabSz="685800">
              <a:defRPr>
                <a:solidFill>
                  <a:srgbClr val="FFFFFF"/>
                </a:solidFill>
                <a:latin typeface="Calibri"/>
                <a:ea typeface="Calibri"/>
                <a:cs typeface="Calibri"/>
                <a:sym typeface="Calibri"/>
              </a:defRPr>
            </a:pPr>
            <a:endParaRPr sz="1050"/>
          </a:p>
        </p:txBody>
      </p:sp>
      <p:sp>
        <p:nvSpPr>
          <p:cNvPr id="285" name="Oval 55"/>
          <p:cNvSpPr/>
          <p:nvPr/>
        </p:nvSpPr>
        <p:spPr>
          <a:xfrm>
            <a:off x="6201706" y="3037081"/>
            <a:ext cx="113123" cy="103640"/>
          </a:xfrm>
          <a:prstGeom prst="ellipse">
            <a:avLst/>
          </a:prstGeom>
          <a:solidFill>
            <a:srgbClr val="7030A0"/>
          </a:solidFill>
          <a:ln w="12700">
            <a:solidFill>
              <a:srgbClr val="32538F"/>
            </a:solidFill>
            <a:miter/>
          </a:ln>
        </p:spPr>
        <p:txBody>
          <a:bodyPr lIns="34289" rIns="34289" anchor="ctr"/>
          <a:lstStyle/>
          <a:p>
            <a:pPr algn="ctr" defTabSz="685800">
              <a:defRPr>
                <a:solidFill>
                  <a:srgbClr val="FFFFFF"/>
                </a:solidFill>
                <a:latin typeface="Calibri"/>
                <a:ea typeface="Calibri"/>
                <a:cs typeface="Calibri"/>
                <a:sym typeface="Calibri"/>
              </a:defRPr>
            </a:pPr>
            <a:endParaRPr sz="1050"/>
          </a:p>
        </p:txBody>
      </p:sp>
      <p:cxnSp>
        <p:nvCxnSpPr>
          <p:cNvPr id="286" name="Straight Connector 59"/>
          <p:cNvCxnSpPr>
            <a:stCxn id="285" idx="0"/>
            <a:endCxn id="284" idx="0"/>
          </p:cNvCxnSpPr>
          <p:nvPr/>
        </p:nvCxnSpPr>
        <p:spPr>
          <a:xfrm>
            <a:off x="6258267" y="3088900"/>
            <a:ext cx="3277" cy="1126517"/>
          </a:xfrm>
          <a:prstGeom prst="straightConnector1">
            <a:avLst/>
          </a:prstGeom>
          <a:ln w="6350">
            <a:solidFill>
              <a:srgbClr val="7030A0"/>
            </a:solidFill>
            <a:miter/>
          </a:ln>
        </p:spPr>
      </p:cxnSp>
      <p:sp>
        <p:nvSpPr>
          <p:cNvPr id="287" name="Oval 62"/>
          <p:cNvSpPr/>
          <p:nvPr/>
        </p:nvSpPr>
        <p:spPr>
          <a:xfrm>
            <a:off x="7579066" y="2638905"/>
            <a:ext cx="113123" cy="103640"/>
          </a:xfrm>
          <a:prstGeom prst="ellipse">
            <a:avLst/>
          </a:prstGeom>
          <a:solidFill>
            <a:srgbClr val="385724"/>
          </a:solidFill>
          <a:ln w="12700">
            <a:solidFill>
              <a:srgbClr val="32538F"/>
            </a:solidFill>
            <a:miter/>
          </a:ln>
        </p:spPr>
        <p:txBody>
          <a:bodyPr lIns="34289" rIns="34289" anchor="ctr"/>
          <a:lstStyle/>
          <a:p>
            <a:pPr algn="ctr" defTabSz="685800">
              <a:defRPr>
                <a:solidFill>
                  <a:srgbClr val="FFFFFF"/>
                </a:solidFill>
                <a:latin typeface="Calibri"/>
                <a:ea typeface="Calibri"/>
                <a:cs typeface="Calibri"/>
                <a:sym typeface="Calibri"/>
              </a:defRPr>
            </a:pPr>
            <a:endParaRPr sz="1050"/>
          </a:p>
        </p:txBody>
      </p:sp>
      <p:sp>
        <p:nvSpPr>
          <p:cNvPr id="288" name="Oval 66"/>
          <p:cNvSpPr/>
          <p:nvPr/>
        </p:nvSpPr>
        <p:spPr>
          <a:xfrm>
            <a:off x="7579066" y="1121986"/>
            <a:ext cx="113123" cy="103640"/>
          </a:xfrm>
          <a:prstGeom prst="ellipse">
            <a:avLst/>
          </a:prstGeom>
          <a:solidFill>
            <a:srgbClr val="385724"/>
          </a:solidFill>
          <a:ln w="12700">
            <a:solidFill>
              <a:srgbClr val="32538F"/>
            </a:solidFill>
            <a:miter/>
          </a:ln>
        </p:spPr>
        <p:txBody>
          <a:bodyPr lIns="34289" rIns="34289" anchor="ctr"/>
          <a:lstStyle/>
          <a:p>
            <a:pPr algn="ctr" defTabSz="685800">
              <a:defRPr>
                <a:solidFill>
                  <a:srgbClr val="FFFFFF"/>
                </a:solidFill>
                <a:latin typeface="Calibri"/>
                <a:ea typeface="Calibri"/>
                <a:cs typeface="Calibri"/>
                <a:sym typeface="Calibri"/>
              </a:defRPr>
            </a:pPr>
            <a:endParaRPr sz="1050"/>
          </a:p>
        </p:txBody>
      </p:sp>
      <p:sp>
        <p:nvSpPr>
          <p:cNvPr id="289" name="Straight Connector 68"/>
          <p:cNvSpPr/>
          <p:nvPr/>
        </p:nvSpPr>
        <p:spPr>
          <a:xfrm flipV="1">
            <a:off x="7635627" y="1221385"/>
            <a:ext cx="1" cy="1417520"/>
          </a:xfrm>
          <a:prstGeom prst="line">
            <a:avLst/>
          </a:prstGeom>
          <a:ln w="6350">
            <a:solidFill>
              <a:srgbClr val="385724"/>
            </a:solidFill>
            <a:miter/>
          </a:ln>
        </p:spPr>
        <p:txBody>
          <a:bodyPr lIns="34289" rIns="34289"/>
          <a:lstStyle/>
          <a:p>
            <a:endParaRPr sz="1050"/>
          </a:p>
        </p:txBody>
      </p:sp>
    </p:spTree>
    <p:extLst>
      <p:ext uri="{BB962C8B-B14F-4D97-AF65-F5344CB8AC3E}">
        <p14:creationId xmlns:p14="http://schemas.microsoft.com/office/powerpoint/2010/main" val="14712437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mj-lt"/>
              </a:rPr>
              <a:t>Problems to solve</a:t>
            </a:r>
            <a:endParaRPr dirty="0">
              <a:latin typeface="+mj-lt"/>
            </a:endParaRPr>
          </a:p>
        </p:txBody>
      </p:sp>
      <p:sp>
        <p:nvSpPr>
          <p:cNvPr id="206" name="Google Shape;206;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07" name="Google Shape;207;p21"/>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200" dirty="0">
                <a:latin typeface="+mn-lt"/>
              </a:rPr>
              <a:t>Exploratory Data Analysis of apple stock data to figure out parameters to create machine learning models.</a:t>
            </a:r>
            <a:endParaRPr sz="1200" dirty="0">
              <a:latin typeface="+mn-lt"/>
            </a:endParaRPr>
          </a:p>
        </p:txBody>
      </p:sp>
      <p:sp>
        <p:nvSpPr>
          <p:cNvPr id="208" name="Google Shape;208;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9" name="Google Shape;209;p21"/>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200" dirty="0">
                <a:latin typeface="+mn-lt"/>
              </a:rPr>
              <a:t>Developing different machine learning algorithms to predict stock prices.</a:t>
            </a:r>
            <a:endParaRPr sz="1200" dirty="0">
              <a:latin typeface="+mn-lt"/>
            </a:endParaRPr>
          </a:p>
        </p:txBody>
      </p:sp>
      <p:sp>
        <p:nvSpPr>
          <p:cNvPr id="210" name="Google Shape;210;p21"/>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11" name="Google Shape;211;p21"/>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200" dirty="0">
                <a:latin typeface="+mn-lt"/>
              </a:rPr>
              <a:t>Creating Random forest to optimize our models and get the optimal results.</a:t>
            </a:r>
            <a:endParaRPr sz="1200" dirty="0">
              <a:latin typeface="+mn-lt"/>
            </a:endParaRPr>
          </a:p>
        </p:txBody>
      </p:sp>
      <p:sp>
        <p:nvSpPr>
          <p:cNvPr id="212" name="Google Shape;212;p21"/>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13" name="Google Shape;213;p21"/>
          <p:cNvSpPr txBox="1">
            <a:spLocks noGrp="1"/>
          </p:cNvSpPr>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200" dirty="0">
                <a:latin typeface="+mn-lt"/>
              </a:rPr>
              <a:t>Creating Investment Strategies for trading our stocks using predicted stock price to get the return on investment and other parameters.</a:t>
            </a:r>
            <a:endParaRPr sz="12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729450" y="1322450"/>
            <a:ext cx="7010100" cy="4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latin typeface="+mj-lt"/>
              </a:rPr>
              <a:t>Project objective</a:t>
            </a:r>
            <a:endParaRPr sz="2000" dirty="0">
              <a:latin typeface="+mj-lt"/>
            </a:endParaRPr>
          </a:p>
        </p:txBody>
      </p:sp>
      <p:sp>
        <p:nvSpPr>
          <p:cNvPr id="219" name="Google Shape;219;p22"/>
          <p:cNvSpPr txBox="1">
            <a:spLocks noGrp="1"/>
          </p:cNvSpPr>
          <p:nvPr>
            <p:ph type="body" idx="4294967295"/>
          </p:nvPr>
        </p:nvSpPr>
        <p:spPr>
          <a:xfrm>
            <a:off x="729450" y="1916328"/>
            <a:ext cx="7010100" cy="2628300"/>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200" dirty="0">
                <a:solidFill>
                  <a:schemeClr val="bg1"/>
                </a:solidFill>
                <a:latin typeface="+mn-lt"/>
              </a:rPr>
              <a:t>The art of forecasting stock prices has been a difficult task for many of the researchers and analysts. In fact, investors are highly interested in the research area of stock price prediction. For a good and successful investment, many investors are keen on knowing the future situation of the stock market. Good and effective prediction systems for stock market help traders, investors, and analyst by providing supportive information like the future direction of the stock market. In this work, we present a Regression models and Long Short-Term Memory (LSTM) approach to predict stock market indices. Using those we will produce investment return using our trading strategy to complete our portfolio.</a:t>
            </a:r>
            <a:endParaRPr sz="1200" dirty="0">
              <a:solidFill>
                <a:schemeClr val="bg1"/>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latin typeface="+mj-lt"/>
              </a:rPr>
              <a:t>Exploratory Data Analysis</a:t>
            </a:r>
            <a:endParaRPr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603505" y="2003817"/>
            <a:ext cx="3893400" cy="6373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Features Selection</a:t>
            </a:r>
            <a:endParaRPr dirty="0">
              <a:latin typeface="+mj-lt"/>
            </a:endParaRPr>
          </a:p>
          <a:p>
            <a:pPr marL="0" lvl="0" indent="0" algn="l" rtl="0">
              <a:spcBef>
                <a:spcPts val="0"/>
              </a:spcBef>
              <a:spcAft>
                <a:spcPts val="0"/>
              </a:spcAft>
              <a:buNone/>
            </a:pPr>
            <a:endParaRPr b="0" dirty="0">
              <a:latin typeface="+mj-lt"/>
            </a:endParaRPr>
          </a:p>
        </p:txBody>
      </p:sp>
      <p:pic>
        <p:nvPicPr>
          <p:cNvPr id="3" name="Picture 2">
            <a:extLst>
              <a:ext uri="{FF2B5EF4-FFF2-40B4-BE49-F238E27FC236}">
                <a16:creationId xmlns:a16="http://schemas.microsoft.com/office/drawing/2014/main" id="{BEBFC67A-BC41-4C45-903F-052D978989C8}"/>
              </a:ext>
            </a:extLst>
          </p:cNvPr>
          <p:cNvPicPr>
            <a:picLocks noChangeAspect="1"/>
          </p:cNvPicPr>
          <p:nvPr/>
        </p:nvPicPr>
        <p:blipFill>
          <a:blip r:embed="rId3"/>
          <a:stretch>
            <a:fillRect/>
          </a:stretch>
        </p:blipFill>
        <p:spPr>
          <a:xfrm>
            <a:off x="3705884" y="1091500"/>
            <a:ext cx="5438116" cy="4028234"/>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TotalTime>
  <Words>912</Words>
  <Application>Microsoft Macintosh PowerPoint</Application>
  <PresentationFormat>On-screen Show (16:9)</PresentationFormat>
  <Paragraphs>143</Paragraphs>
  <Slides>31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Raleway</vt:lpstr>
      <vt:lpstr>Calibri</vt:lpstr>
      <vt:lpstr>Arial</vt:lpstr>
      <vt:lpstr>Lato</vt:lpstr>
      <vt:lpstr>Streamline</vt:lpstr>
      <vt:lpstr>Apple Stock Trading</vt:lpstr>
      <vt:lpstr>Agenda</vt:lpstr>
      <vt:lpstr>Overview</vt:lpstr>
      <vt:lpstr>HISTORY</vt:lpstr>
      <vt:lpstr>PowerPoint Presentation</vt:lpstr>
      <vt:lpstr>Problems to solve</vt:lpstr>
      <vt:lpstr>Project objective</vt:lpstr>
      <vt:lpstr>Exploratory Data Analysis</vt:lpstr>
      <vt:lpstr>Features Selection </vt:lpstr>
      <vt:lpstr>Stock Price Prediction Models</vt:lpstr>
      <vt:lpstr>Model 01: LSTM </vt:lpstr>
      <vt:lpstr>Scaling the Input Data Set. </vt:lpstr>
      <vt:lpstr>LSTM Prediction</vt:lpstr>
      <vt:lpstr>‘Random Forest’ Structure 01  Bagging for regression</vt:lpstr>
      <vt:lpstr>‘Random Forest’ Structure 02 </vt:lpstr>
      <vt:lpstr>Model 02: Principal Component Analysis - OLS</vt:lpstr>
      <vt:lpstr>PowerPoint Presentation</vt:lpstr>
      <vt:lpstr>Models 03/04:  OLS + Newey-West   </vt:lpstr>
      <vt:lpstr>Model 05: Polynomial </vt:lpstr>
      <vt:lpstr>PowerPoint Presentation</vt:lpstr>
      <vt:lpstr>Model 06: GRU </vt:lpstr>
      <vt:lpstr>GRU Prediction</vt:lpstr>
      <vt:lpstr>Trading Strategy 01:</vt:lpstr>
      <vt:lpstr>Trading Strategy 02:  BOLLINGER BANDS</vt:lpstr>
      <vt:lpstr>Investment Results</vt:lpstr>
      <vt:lpstr>Trading Strategy Comparisons</vt:lpstr>
      <vt:lpstr>Trading Strategy 01:</vt:lpstr>
      <vt:lpstr>Proposed Solution</vt:lpstr>
      <vt:lpstr>IMPROVEMENTS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Stock Analysis</dc:title>
  <cp:lastModifiedBy>Microsoft Office User</cp:lastModifiedBy>
  <cp:revision>87</cp:revision>
  <dcterms:modified xsi:type="dcterms:W3CDTF">2019-04-20T03:06:21Z</dcterms:modified>
</cp:coreProperties>
</file>